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g"/>
  <Override PartName="/ppt/notesSlides/notesSlide3.xml" ContentType="application/vnd.openxmlformats-officedocument.presentationml.notesSlide+xml"/>
  <Override PartName="/ppt/media/image9.jpg" ContentType="image/jpg"/>
  <Override PartName="/ppt/notesSlides/notesSlide4.xml" ContentType="application/vnd.openxmlformats-officedocument.presentationml.notesSlide+xml"/>
  <Override PartName="/ppt/media/image10.jpg" ContentType="image/jpg"/>
  <Override PartName="/ppt/notesSlides/notesSlide5.xml" ContentType="application/vnd.openxmlformats-officedocument.presentationml.notesSlide+xml"/>
  <Override PartName="/ppt/media/image11.jpg" ContentType="image/jpg"/>
  <Override PartName="/ppt/notesSlides/notesSlide6.xml" ContentType="application/vnd.openxmlformats-officedocument.presentationml.notesSlide+xml"/>
  <Override PartName="/ppt/media/image12.jpg" ContentType="image/jpg"/>
  <Override PartName="/ppt/notesSlides/notesSlide7.xml" ContentType="application/vnd.openxmlformats-officedocument.presentationml.notesSlide+xml"/>
  <Override PartName="/ppt/media/image13.jpg" ContentType="image/jpg"/>
  <Override PartName="/ppt/notesSlides/notesSlide8.xml" ContentType="application/vnd.openxmlformats-officedocument.presentationml.notesSlide+xml"/>
  <Override PartName="/ppt/media/image14.jpg" ContentType="image/jpg"/>
  <Override PartName="/ppt/notesSlides/notesSlide9.xml" ContentType="application/vnd.openxmlformats-officedocument.presentationml.notesSlide+xml"/>
  <Override PartName="/ppt/media/image15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E81D3-9094-AC45-B2D5-C3A177F8F331}" v="6" dt="2025-06-11T05:47:36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17" d="100"/>
          <a:sy n="117" d="100"/>
        </p:scale>
        <p:origin x="50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382CE-694C-D04B-86BD-E69B88B08E59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C1A96-B020-AE45-B5E6-204CA64D9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C1A96-B020-AE45-B5E6-204CA64D94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3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E672-E8F2-43E6-3B3D-26569595F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7B7A-A4C6-8740-005F-B83D7EEF5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BEAE9-AF33-1BE7-2CF2-0E7919AA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2CE51-7330-B593-5AE7-11CBE02F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7C2F-14D1-985C-B315-337DE334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background with blue and white text&#10;&#10;AI-generated content may be incorrect.">
            <a:extLst>
              <a:ext uri="{FF2B5EF4-FFF2-40B4-BE49-F238E27FC236}">
                <a16:creationId xmlns:a16="http://schemas.microsoft.com/office/drawing/2014/main" id="{188905EC-2868-07F3-52D1-4020359D5B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06506-67D3-A891-3DF8-5A48910F0771}"/>
              </a:ext>
            </a:extLst>
          </p:cNvPr>
          <p:cNvSpPr/>
          <p:nvPr userDrawn="1"/>
        </p:nvSpPr>
        <p:spPr>
          <a:xfrm>
            <a:off x="365760" y="4653280"/>
            <a:ext cx="6207760" cy="206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EEED72-D07B-04CD-8709-FCE6CE3AB8F9}"/>
              </a:ext>
            </a:extLst>
          </p:cNvPr>
          <p:cNvSpPr/>
          <p:nvPr userDrawn="1"/>
        </p:nvSpPr>
        <p:spPr>
          <a:xfrm>
            <a:off x="6096000" y="6085840"/>
            <a:ext cx="11176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175383-DBCD-AF30-6369-3F834F023B8D}"/>
              </a:ext>
            </a:extLst>
          </p:cNvPr>
          <p:cNvSpPr/>
          <p:nvPr userDrawn="1"/>
        </p:nvSpPr>
        <p:spPr>
          <a:xfrm>
            <a:off x="233680" y="203200"/>
            <a:ext cx="4856480" cy="843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red flag with a black eagle&#10;&#10;AI-generated content may be incorrect.">
            <a:extLst>
              <a:ext uri="{FF2B5EF4-FFF2-40B4-BE49-F238E27FC236}">
                <a16:creationId xmlns:a16="http://schemas.microsoft.com/office/drawing/2014/main" id="{C3F64046-F457-17AF-4E28-56F5578A0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0530" y="125729"/>
            <a:ext cx="980341" cy="1009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4D371F-6540-1D0A-8326-1A2869B3DC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8635" y="-124810"/>
            <a:ext cx="3980530" cy="14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2107-C898-97D6-CD7C-2A9C3BCC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64635-6DDE-1EE7-BC3F-00F35B55B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BBD88-AE05-2C93-CB2F-770BC16C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14BE8-6E93-C8A8-89DD-2F87DC86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956D-CA08-049B-CC90-3173CEB0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06E12-6154-F05B-FB2C-72CD409AE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6EE93-D3F8-360D-EB1C-295575D52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D7EBD-8EEC-C82C-26B2-2D835089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B126-2D69-4ABF-2C4A-775CD0DF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B7A12-7E1E-D197-30C3-B2B3C92D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orner with a white background&#10;&#10;AI-generated content may be incorrect.">
            <a:extLst>
              <a:ext uri="{FF2B5EF4-FFF2-40B4-BE49-F238E27FC236}">
                <a16:creationId xmlns:a16="http://schemas.microsoft.com/office/drawing/2014/main" id="{75ABF91E-6499-EB3D-C906-2F7580659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4C77-4F4A-3F16-AB33-AE001643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4FC06-6EEB-0917-8E24-16DABA297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7D6B-0BDA-B3BA-044B-06174E4B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FDB2-7BAD-85C4-2BA9-177C9C31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3CE2-B72B-AB16-9D12-D883284B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C0E7-76DF-D787-E8B6-12970311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A3713-76C3-E94E-521D-D31FF3F3B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E65C6-1435-7EC8-3329-0145A411A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352AC-1761-220E-8F4D-17CD06FF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F6AE-5C61-594F-77E9-8E70F781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EF8FB-739A-2A3D-F465-5199005B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D08E-6785-BD98-9AB5-45900CB7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AE784-AF2F-B95F-E3F9-103313739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C56A3-6294-4CDA-FFB1-578DCCF79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0B425-3D17-747E-5E85-548236941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FFC39-9E7D-2D79-B6BA-297FCDA15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DD8F5-30FF-147D-6457-14D101A7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34FB1-8553-BFDC-B5AE-70D4E17E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6B35B-B8FA-64EA-79BA-067E5E84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E3BF-609F-D7C3-741C-47056665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0A819-F7C2-80A5-F608-E5FD2741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B57B7-CB20-AF22-4BF4-E476F83E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74576-F0A4-1DE9-15F2-868CAAAC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F68DE5-F963-9202-50AB-50F78F87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373FE-27F9-8CE3-B994-6CC580B8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C0EE5-2E62-C077-1C35-84AF346C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912E-B8BB-2255-9451-080CCFC0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43A7-468A-B711-525B-88F3D036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81AC7-2A7F-D472-B6BF-8A747D1F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6B458-7B9F-DECB-A957-C4261D21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804AB-5C7A-C80F-F5E7-76CD2720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2E545-3535-3C4C-B624-FFFAEDAC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5975-69C9-9587-70E7-54F982D2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79974-A242-7820-F399-6368AF104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B43D2-40C0-8CAC-7A39-D6E2B4D7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CC465-A228-E488-457F-2AA23F28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1445-434A-0543-7940-419A3854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0ABBE-D1FF-F484-1EE1-5F8D5AB3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2E6C7-B0FB-1D19-1DAC-A3C4623E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1DCC5-A049-A67C-B635-754BC795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DED14-C409-4CDA-25FB-93CE05E62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E966C-F51D-3841-ADB7-79FE0E31331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589A-F322-0DD3-4470-344A94FB1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9ECD-0BF3-E6DE-751B-F8E9E6544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511FD-7A59-D741-B071-419A0E80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38F2E0-CC9C-9D5E-46FC-9FC32E6931FC}"/>
              </a:ext>
            </a:extLst>
          </p:cNvPr>
          <p:cNvSpPr txBox="1"/>
          <p:nvPr/>
        </p:nvSpPr>
        <p:spPr>
          <a:xfrm>
            <a:off x="2362200" y="1902023"/>
            <a:ext cx="92113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00467D"/>
                </a:solidFill>
                <a:latin typeface="Source Sans Pro" panose="020B0503030403020204" pitchFamily="34" charset="77"/>
              </a:rPr>
              <a:t>Welcome</a:t>
            </a:r>
          </a:p>
          <a:p>
            <a:pPr algn="r"/>
            <a:r>
              <a:rPr lang="en-US" sz="4400" b="1" dirty="0">
                <a:solidFill>
                  <a:srgbClr val="00467D"/>
                </a:solidFill>
                <a:latin typeface="Source Sans Pro" panose="020B0503030403020204" pitchFamily="34" charset="77"/>
              </a:rPr>
              <a:t>Challenges faced by SMEs in implementing B-BBEE</a:t>
            </a:r>
          </a:p>
          <a:p>
            <a:pPr algn="r"/>
            <a:endParaRPr lang="en-US" sz="2800" dirty="0">
              <a:solidFill>
                <a:srgbClr val="00467D"/>
              </a:solidFill>
              <a:latin typeface="Source Sans Pro" panose="020B0503030403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6E3A4-CFBC-F05E-910C-DE7FEE5C8B8A}"/>
              </a:ext>
            </a:extLst>
          </p:cNvPr>
          <p:cNvSpPr txBox="1"/>
          <p:nvPr/>
        </p:nvSpPr>
        <p:spPr>
          <a:xfrm>
            <a:off x="548866" y="6226627"/>
            <a:ext cx="153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67D"/>
                </a:solidFill>
                <a:latin typeface="Source Sans Pro" panose="020B0503030403020204" pitchFamily="34" charset="77"/>
              </a:rPr>
              <a:t>Presented By: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0D98B7-321C-EBC7-B954-FF74DAC4F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835" y="5815242"/>
            <a:ext cx="1534883" cy="890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E78075-3767-3420-8255-1E66245022C1}"/>
              </a:ext>
            </a:extLst>
          </p:cNvPr>
          <p:cNvSpPr txBox="1"/>
          <p:nvPr/>
        </p:nvSpPr>
        <p:spPr>
          <a:xfrm>
            <a:off x="8567056" y="5962394"/>
            <a:ext cx="324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67D"/>
                </a:solidFill>
                <a:latin typeface="Source Sans Pro" panose="020B0503030403020204" pitchFamily="34" charset="77"/>
              </a:rPr>
              <a:t>In collaboration with:</a:t>
            </a:r>
          </a:p>
        </p:txBody>
      </p:sp>
      <p:pic>
        <p:nvPicPr>
          <p:cNvPr id="9" name="Picture 8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F1550575-DE79-8815-99B9-47CEDFEE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056" y="6314893"/>
            <a:ext cx="2998152" cy="4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2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6F897-7C28-FAF8-0E8F-179BF3586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69489-B9D7-CDA8-F203-AF39AC0AB51C}"/>
              </a:ext>
            </a:extLst>
          </p:cNvPr>
          <p:cNvSpPr txBox="1"/>
          <p:nvPr/>
        </p:nvSpPr>
        <p:spPr>
          <a:xfrm>
            <a:off x="838200" y="3169346"/>
            <a:ext cx="92113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67D"/>
                </a:solidFill>
                <a:latin typeface="Source Sans Pro" panose="020B0503030403020204" pitchFamily="34" charset="77"/>
              </a:rPr>
              <a:t>Questions &amp; Answers</a:t>
            </a:r>
          </a:p>
          <a:p>
            <a:endParaRPr lang="en-US" sz="4400" b="1" dirty="0">
              <a:solidFill>
                <a:srgbClr val="00467D"/>
              </a:solidFill>
              <a:latin typeface="Source Sans Pro" panose="020B0503030403020204" pitchFamily="34" charset="77"/>
            </a:endParaRPr>
          </a:p>
          <a:p>
            <a:endParaRPr lang="en-US" sz="2800" dirty="0">
              <a:solidFill>
                <a:srgbClr val="00467D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263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C5BB-FF4B-5308-50AC-464A45046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F1392F-51F2-4C8F-FABB-8A5877555B36}"/>
              </a:ext>
            </a:extLst>
          </p:cNvPr>
          <p:cNvSpPr txBox="1"/>
          <p:nvPr/>
        </p:nvSpPr>
        <p:spPr>
          <a:xfrm>
            <a:off x="870856" y="2733918"/>
            <a:ext cx="9211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67D"/>
                </a:solidFill>
                <a:latin typeface="Source Sans Pro" panose="020B0503030403020204" pitchFamily="34" charset="77"/>
              </a:rPr>
              <a:t>Get in Touch</a:t>
            </a:r>
          </a:p>
          <a:p>
            <a:r>
              <a:rPr lang="en-US" sz="3600" b="1" dirty="0" err="1">
                <a:solidFill>
                  <a:srgbClr val="00467D"/>
                </a:solidFill>
                <a:latin typeface="Source Sans Pro" panose="020B0503030403020204" pitchFamily="34" charset="77"/>
              </a:rPr>
              <a:t>members@germanchamber.co.za</a:t>
            </a:r>
            <a:endParaRPr lang="en-US" sz="3600" b="1" dirty="0">
              <a:solidFill>
                <a:srgbClr val="00467D"/>
              </a:solidFill>
              <a:latin typeface="Source Sans Pro" panose="020B0503030403020204" pitchFamily="34" charset="77"/>
            </a:endParaRPr>
          </a:p>
          <a:p>
            <a:endParaRPr lang="en-US" sz="4400" b="1" dirty="0">
              <a:solidFill>
                <a:srgbClr val="00467D"/>
              </a:solidFill>
              <a:latin typeface="Source Sans Pro" panose="020B0503030403020204" pitchFamily="34" charset="77"/>
            </a:endParaRPr>
          </a:p>
          <a:p>
            <a:endParaRPr lang="en-US" sz="2800" dirty="0">
              <a:solidFill>
                <a:srgbClr val="00467D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685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093aae6-1573-46df-9226-a7eb073b63d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7bb041c-f356-4898-8f4b-772c696aecd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278e6a6-e350-4e89-b13c-deafa5cd91b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462ba92-3258-4d74-91db-41d7b26b4e7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4605caf-ca54-4bc9-9f86-e0db3f08b33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98bd57d-5192-47a2-ac69-8c574ca9777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d966b7-ef53-4635-8c1f-ea728006b8a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81e4979-ef11-4680-aa8d-5376aa80990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37</Words>
  <Application>Microsoft Macintosh PowerPoint</Application>
  <PresentationFormat>Widescreen</PresentationFormat>
  <Paragraphs>16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Courtneigh Dunn</dc:creator>
  <cp:lastModifiedBy>Courtneigh Dunn</cp:lastModifiedBy>
  <cp:revision>2</cp:revision>
  <dcterms:created xsi:type="dcterms:W3CDTF">2025-02-11T07:58:28Z</dcterms:created>
  <dcterms:modified xsi:type="dcterms:W3CDTF">2025-06-11T05:48:45Z</dcterms:modified>
</cp:coreProperties>
</file>