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86" r:id="rId2"/>
  </p:sldMasterIdLst>
  <p:notesMasterIdLst>
    <p:notesMasterId r:id="rId28"/>
  </p:notesMasterIdLst>
  <p:handoutMasterIdLst>
    <p:handoutMasterId r:id="rId29"/>
  </p:handoutMasterIdLst>
  <p:sldIdLst>
    <p:sldId id="331" r:id="rId3"/>
    <p:sldId id="1303" r:id="rId4"/>
    <p:sldId id="1298" r:id="rId5"/>
    <p:sldId id="1300" r:id="rId6"/>
    <p:sldId id="1302" r:id="rId7"/>
    <p:sldId id="1299" r:id="rId8"/>
    <p:sldId id="1301" r:id="rId9"/>
    <p:sldId id="390" r:id="rId10"/>
    <p:sldId id="1304" r:id="rId11"/>
    <p:sldId id="1289" r:id="rId12"/>
    <p:sldId id="1288" r:id="rId13"/>
    <p:sldId id="1290" r:id="rId14"/>
    <p:sldId id="1292" r:id="rId15"/>
    <p:sldId id="426" r:id="rId16"/>
    <p:sldId id="1296" r:id="rId17"/>
    <p:sldId id="1291" r:id="rId18"/>
    <p:sldId id="424" r:id="rId19"/>
    <p:sldId id="425" r:id="rId20"/>
    <p:sldId id="1294" r:id="rId21"/>
    <p:sldId id="1305" r:id="rId22"/>
    <p:sldId id="1308" r:id="rId23"/>
    <p:sldId id="1297" r:id="rId24"/>
    <p:sldId id="1306" r:id="rId25"/>
    <p:sldId id="334" r:id="rId26"/>
    <p:sldId id="130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nnelize van der Merwe" initials="AvdM" lastIdx="10" clrIdx="0">
    <p:extLst>
      <p:ext uri="{19B8F6BF-5375-455C-9EA6-DF929625EA0E}">
        <p15:presenceInfo xmlns:p15="http://schemas.microsoft.com/office/powerpoint/2012/main" userId="S-1-5-21-3382797220-201313380-3935755088-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7CABEE"/>
    <a:srgbClr val="003300"/>
    <a:srgbClr val="006600"/>
    <a:srgbClr val="FF9900"/>
    <a:srgbClr val="00B050"/>
    <a:srgbClr val="F2A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1504" autoAdjust="0"/>
  </p:normalViewPr>
  <p:slideViewPr>
    <p:cSldViewPr snapToGrid="0">
      <p:cViewPr varScale="1">
        <p:scale>
          <a:sx n="65" d="100"/>
          <a:sy n="65" d="100"/>
        </p:scale>
        <p:origin x="624" y="33"/>
      </p:cViewPr>
      <p:guideLst/>
    </p:cSldViewPr>
  </p:slideViewPr>
  <p:notesTextViewPr>
    <p:cViewPr>
      <p:scale>
        <a:sx n="1" d="1"/>
        <a:sy n="1" d="1"/>
      </p:scale>
      <p:origin x="0" y="0"/>
    </p:cViewPr>
  </p:notesTextViewPr>
  <p:sorterViewPr>
    <p:cViewPr varScale="1">
      <p:scale>
        <a:sx n="100" d="100"/>
        <a:sy n="100" d="100"/>
      </p:scale>
      <p:origin x="0" y="-1335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28F9501-23F7-44F9-941B-58DCB173D9BC}" type="datetimeFigureOut">
              <a:rPr lang="en-ZA" smtClean="0"/>
              <a:t>2025/05/26</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88A651-A842-4887-80F8-10A9DBA9E232}" type="slidenum">
              <a:rPr lang="en-ZA" smtClean="0"/>
              <a:t>‹#›</a:t>
            </a:fld>
            <a:endParaRPr lang="en-ZA"/>
          </a:p>
        </p:txBody>
      </p:sp>
    </p:spTree>
    <p:extLst>
      <p:ext uri="{BB962C8B-B14F-4D97-AF65-F5344CB8AC3E}">
        <p14:creationId xmlns:p14="http://schemas.microsoft.com/office/powerpoint/2010/main" val="3982423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DC23EA-A0CE-4FF3-8B28-AAA4B7E88C87}" type="datetimeFigureOut">
              <a:rPr lang="en-ZA" smtClean="0"/>
              <a:t>2025/05/26</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B6A8FE-0D61-4BAF-B45B-E4B9A4D82110}" type="slidenum">
              <a:rPr lang="en-ZA" smtClean="0"/>
              <a:t>‹#›</a:t>
            </a:fld>
            <a:endParaRPr lang="en-ZA"/>
          </a:p>
        </p:txBody>
      </p:sp>
    </p:spTree>
    <p:extLst>
      <p:ext uri="{BB962C8B-B14F-4D97-AF65-F5344CB8AC3E}">
        <p14:creationId xmlns:p14="http://schemas.microsoft.com/office/powerpoint/2010/main" val="24714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08CF1-34B3-41B5-92F3-EB939C4AAA5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B5FAD37-607A-47ED-BA1A-E0E4969852C6}" type="datetime1">
              <a:rPr lang="en-ZA" smtClean="0"/>
              <a:t>2025/05/26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96011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4A56F74-C097-4C90-8678-F690EF79204E}" type="datetime1">
              <a:rPr lang="en-ZA" smtClean="0"/>
              <a:t>2025/05/26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23976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6B32FC3-A294-4CF5-8F36-15DE2C209616}" type="datetime1">
              <a:rPr lang="en-ZA" smtClean="0"/>
              <a:t>2025/05/26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178945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67551" indent="0" algn="ctr">
              <a:buNone/>
              <a:defRPr>
                <a:solidFill>
                  <a:schemeClr val="tx1">
                    <a:tint val="75000"/>
                  </a:schemeClr>
                </a:solidFill>
              </a:defRPr>
            </a:lvl2pPr>
            <a:lvl3pPr marL="935102" indent="0" algn="ctr">
              <a:buNone/>
              <a:defRPr>
                <a:solidFill>
                  <a:schemeClr val="tx1">
                    <a:tint val="75000"/>
                  </a:schemeClr>
                </a:solidFill>
              </a:defRPr>
            </a:lvl3pPr>
            <a:lvl4pPr marL="1402654" indent="0" algn="ctr">
              <a:buNone/>
              <a:defRPr>
                <a:solidFill>
                  <a:schemeClr val="tx1">
                    <a:tint val="75000"/>
                  </a:schemeClr>
                </a:solidFill>
              </a:defRPr>
            </a:lvl4pPr>
            <a:lvl5pPr marL="1870204" indent="0" algn="ctr">
              <a:buNone/>
              <a:defRPr>
                <a:solidFill>
                  <a:schemeClr val="tx1">
                    <a:tint val="75000"/>
                  </a:schemeClr>
                </a:solidFill>
              </a:defRPr>
            </a:lvl5pPr>
            <a:lvl6pPr marL="2337755" indent="0" algn="ctr">
              <a:buNone/>
              <a:defRPr>
                <a:solidFill>
                  <a:schemeClr val="tx1">
                    <a:tint val="75000"/>
                  </a:schemeClr>
                </a:solidFill>
              </a:defRPr>
            </a:lvl6pPr>
            <a:lvl7pPr marL="2805306" indent="0" algn="ctr">
              <a:buNone/>
              <a:defRPr>
                <a:solidFill>
                  <a:schemeClr val="tx1">
                    <a:tint val="75000"/>
                  </a:schemeClr>
                </a:solidFill>
              </a:defRPr>
            </a:lvl7pPr>
            <a:lvl8pPr marL="3272857" indent="0" algn="ctr">
              <a:buNone/>
              <a:defRPr>
                <a:solidFill>
                  <a:schemeClr val="tx1">
                    <a:tint val="75000"/>
                  </a:schemeClr>
                </a:solidFill>
              </a:defRPr>
            </a:lvl8pPr>
            <a:lvl9pPr marL="374040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9ADC3C-4A86-433B-A83C-3233F727AE2C}" type="datetime1">
              <a:rPr lang="en-ZA" smtClean="0"/>
              <a:t>2025/05/26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7213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A4F54-4E3D-43B5-ACC0-F440E8A878B8}" type="datetime1">
              <a:rPr lang="en-ZA" smtClean="0"/>
              <a:t>2025/05/26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54181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08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40">
                <a:solidFill>
                  <a:schemeClr val="tx1">
                    <a:tint val="75000"/>
                  </a:schemeClr>
                </a:solidFill>
              </a:defRPr>
            </a:lvl1pPr>
            <a:lvl2pPr marL="467551" indent="0">
              <a:buNone/>
              <a:defRPr sz="1800">
                <a:solidFill>
                  <a:schemeClr val="tx1">
                    <a:tint val="75000"/>
                  </a:schemeClr>
                </a:solidFill>
              </a:defRPr>
            </a:lvl2pPr>
            <a:lvl3pPr marL="935102" indent="0">
              <a:buNone/>
              <a:defRPr sz="1680">
                <a:solidFill>
                  <a:schemeClr val="tx1">
                    <a:tint val="75000"/>
                  </a:schemeClr>
                </a:solidFill>
              </a:defRPr>
            </a:lvl3pPr>
            <a:lvl4pPr marL="1402654" indent="0">
              <a:buNone/>
              <a:defRPr sz="1440">
                <a:solidFill>
                  <a:schemeClr val="tx1">
                    <a:tint val="75000"/>
                  </a:schemeClr>
                </a:solidFill>
              </a:defRPr>
            </a:lvl4pPr>
            <a:lvl5pPr marL="1870204" indent="0">
              <a:buNone/>
              <a:defRPr sz="1440">
                <a:solidFill>
                  <a:schemeClr val="tx1">
                    <a:tint val="75000"/>
                  </a:schemeClr>
                </a:solidFill>
              </a:defRPr>
            </a:lvl5pPr>
            <a:lvl6pPr marL="2337755" indent="0">
              <a:buNone/>
              <a:defRPr sz="1440">
                <a:solidFill>
                  <a:schemeClr val="tx1">
                    <a:tint val="75000"/>
                  </a:schemeClr>
                </a:solidFill>
              </a:defRPr>
            </a:lvl6pPr>
            <a:lvl7pPr marL="2805306" indent="0">
              <a:buNone/>
              <a:defRPr sz="1440">
                <a:solidFill>
                  <a:schemeClr val="tx1">
                    <a:tint val="75000"/>
                  </a:schemeClr>
                </a:solidFill>
              </a:defRPr>
            </a:lvl7pPr>
            <a:lvl8pPr marL="3272857" indent="0">
              <a:buNone/>
              <a:defRPr sz="1440">
                <a:solidFill>
                  <a:schemeClr val="tx1">
                    <a:tint val="75000"/>
                  </a:schemeClr>
                </a:solidFill>
              </a:defRPr>
            </a:lvl8pPr>
            <a:lvl9pPr marL="3740408"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9E0D6-1A44-4D6E-887A-4F644A5F6A17}" type="datetime1">
              <a:rPr lang="en-ZA" smtClean="0"/>
              <a:t>2025/05/26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410884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1"/>
            <a:ext cx="5842000" cy="4525963"/>
          </a:xfrm>
        </p:spPr>
        <p:txBody>
          <a:bodyPr/>
          <a:lstStyle>
            <a:lvl1pPr>
              <a:defRPr sz="2880"/>
            </a:lvl1pPr>
            <a:lvl2pPr>
              <a:defRPr sz="2400"/>
            </a:lvl2pPr>
            <a:lvl3pPr>
              <a:defRPr sz="204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600201"/>
            <a:ext cx="5842000" cy="4525963"/>
          </a:xfrm>
        </p:spPr>
        <p:txBody>
          <a:bodyPr/>
          <a:lstStyle>
            <a:lvl1pPr>
              <a:defRPr sz="2880"/>
            </a:lvl1pPr>
            <a:lvl2pPr>
              <a:defRPr sz="2400"/>
            </a:lvl2pPr>
            <a:lvl3pPr>
              <a:defRPr sz="204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27342-9684-4A32-A8DC-498798C7665F}" type="datetime1">
              <a:rPr lang="en-ZA" smtClean="0"/>
              <a:t>2025/05/26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78781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67551" indent="0">
              <a:buNone/>
              <a:defRPr sz="2040" b="1"/>
            </a:lvl2pPr>
            <a:lvl3pPr marL="935102" indent="0">
              <a:buNone/>
              <a:defRPr sz="1800" b="1"/>
            </a:lvl3pPr>
            <a:lvl4pPr marL="1402654" indent="0">
              <a:buNone/>
              <a:defRPr sz="1680" b="1"/>
            </a:lvl4pPr>
            <a:lvl5pPr marL="1870204" indent="0">
              <a:buNone/>
              <a:defRPr sz="1680" b="1"/>
            </a:lvl5pPr>
            <a:lvl6pPr marL="2337755" indent="0">
              <a:buNone/>
              <a:defRPr sz="1680" b="1"/>
            </a:lvl6pPr>
            <a:lvl7pPr marL="2805306" indent="0">
              <a:buNone/>
              <a:defRPr sz="1680" b="1"/>
            </a:lvl7pPr>
            <a:lvl8pPr marL="3272857" indent="0">
              <a:buNone/>
              <a:defRPr sz="1680" b="1"/>
            </a:lvl8pPr>
            <a:lvl9pPr marL="3740408" indent="0">
              <a:buNone/>
              <a:defRPr sz="168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40"/>
            </a:lvl2pPr>
            <a:lvl3pPr>
              <a:defRPr sz="180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67551" indent="0">
              <a:buNone/>
              <a:defRPr sz="2040" b="1"/>
            </a:lvl2pPr>
            <a:lvl3pPr marL="935102" indent="0">
              <a:buNone/>
              <a:defRPr sz="1800" b="1"/>
            </a:lvl3pPr>
            <a:lvl4pPr marL="1402654" indent="0">
              <a:buNone/>
              <a:defRPr sz="1680" b="1"/>
            </a:lvl4pPr>
            <a:lvl5pPr marL="1870204" indent="0">
              <a:buNone/>
              <a:defRPr sz="1680" b="1"/>
            </a:lvl5pPr>
            <a:lvl6pPr marL="2337755" indent="0">
              <a:buNone/>
              <a:defRPr sz="1680" b="1"/>
            </a:lvl6pPr>
            <a:lvl7pPr marL="2805306" indent="0">
              <a:buNone/>
              <a:defRPr sz="1680" b="1"/>
            </a:lvl7pPr>
            <a:lvl8pPr marL="3272857" indent="0">
              <a:buNone/>
              <a:defRPr sz="1680" b="1"/>
            </a:lvl8pPr>
            <a:lvl9pPr marL="3740408"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40"/>
            </a:lvl2pPr>
            <a:lvl3pPr>
              <a:defRPr sz="180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DDCAB6-08D0-4E2A-9B22-BCBBE4204052}" type="datetime1">
              <a:rPr lang="en-ZA" smtClean="0"/>
              <a:t>2025/05/26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360174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1CE12D-AFAB-4EBD-AB7D-58C300BFB91C}" type="datetime1">
              <a:rPr lang="en-ZA" smtClean="0"/>
              <a:t>2025/05/26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685236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EF444-6664-4DC9-8833-CD32856724D2}" type="datetime1">
              <a:rPr lang="en-ZA" smtClean="0"/>
              <a:t>2025/05/26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11687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4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3240"/>
            </a:lvl1pPr>
            <a:lvl2pPr>
              <a:defRPr sz="2880"/>
            </a:lvl2pPr>
            <a:lvl3pPr>
              <a:defRPr sz="2400"/>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40"/>
            </a:lvl1pPr>
            <a:lvl2pPr marL="467551" indent="0">
              <a:buNone/>
              <a:defRPr sz="1200"/>
            </a:lvl2pPr>
            <a:lvl3pPr marL="935102" indent="0">
              <a:buNone/>
              <a:defRPr sz="1080"/>
            </a:lvl3pPr>
            <a:lvl4pPr marL="1402654" indent="0">
              <a:buNone/>
              <a:defRPr sz="960"/>
            </a:lvl4pPr>
            <a:lvl5pPr marL="1870204" indent="0">
              <a:buNone/>
              <a:defRPr sz="960"/>
            </a:lvl5pPr>
            <a:lvl6pPr marL="2337755" indent="0">
              <a:buNone/>
              <a:defRPr sz="960"/>
            </a:lvl6pPr>
            <a:lvl7pPr marL="2805306" indent="0">
              <a:buNone/>
              <a:defRPr sz="960"/>
            </a:lvl7pPr>
            <a:lvl8pPr marL="3272857" indent="0">
              <a:buNone/>
              <a:defRPr sz="960"/>
            </a:lvl8pPr>
            <a:lvl9pPr marL="3740408"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6EA0FDC3-9C85-4961-A9B8-B480892CE35E}" type="datetime1">
              <a:rPr lang="en-ZA" smtClean="0"/>
              <a:t>2025/05/26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45674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28B0825-BD73-4927-8498-6291CB37AB53}" type="datetime1">
              <a:rPr lang="en-ZA" smtClean="0"/>
              <a:t>2025/05/26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4229979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04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40"/>
            </a:lvl1pPr>
            <a:lvl2pPr marL="467551" indent="0">
              <a:buNone/>
              <a:defRPr sz="2880"/>
            </a:lvl2pPr>
            <a:lvl3pPr marL="935102" indent="0">
              <a:buNone/>
              <a:defRPr sz="2400"/>
            </a:lvl3pPr>
            <a:lvl4pPr marL="1402654" indent="0">
              <a:buNone/>
              <a:defRPr sz="2040"/>
            </a:lvl4pPr>
            <a:lvl5pPr marL="1870204" indent="0">
              <a:buNone/>
              <a:defRPr sz="2040"/>
            </a:lvl5pPr>
            <a:lvl6pPr marL="2337755" indent="0">
              <a:buNone/>
              <a:defRPr sz="2040"/>
            </a:lvl6pPr>
            <a:lvl7pPr marL="2805306" indent="0">
              <a:buNone/>
              <a:defRPr sz="2040"/>
            </a:lvl7pPr>
            <a:lvl8pPr marL="3272857" indent="0">
              <a:buNone/>
              <a:defRPr sz="2040"/>
            </a:lvl8pPr>
            <a:lvl9pPr marL="3740408" indent="0">
              <a:buNone/>
              <a:defRPr sz="204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40"/>
            </a:lvl1pPr>
            <a:lvl2pPr marL="467551" indent="0">
              <a:buNone/>
              <a:defRPr sz="1200"/>
            </a:lvl2pPr>
            <a:lvl3pPr marL="935102" indent="0">
              <a:buNone/>
              <a:defRPr sz="1080"/>
            </a:lvl3pPr>
            <a:lvl4pPr marL="1402654" indent="0">
              <a:buNone/>
              <a:defRPr sz="960"/>
            </a:lvl4pPr>
            <a:lvl5pPr marL="1870204" indent="0">
              <a:buNone/>
              <a:defRPr sz="960"/>
            </a:lvl5pPr>
            <a:lvl6pPr marL="2337755" indent="0">
              <a:buNone/>
              <a:defRPr sz="960"/>
            </a:lvl6pPr>
            <a:lvl7pPr marL="2805306" indent="0">
              <a:buNone/>
              <a:defRPr sz="960"/>
            </a:lvl7pPr>
            <a:lvl8pPr marL="3272857" indent="0">
              <a:buNone/>
              <a:defRPr sz="960"/>
            </a:lvl8pPr>
            <a:lvl9pPr marL="3740408"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7FA27499-E845-418C-8B3B-BA6716F595BF}" type="datetime1">
              <a:rPr lang="en-ZA" smtClean="0"/>
              <a:t>2025/05/26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143084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30710-677D-4458-91F3-451B3F643FEA}" type="datetime1">
              <a:rPr lang="en-ZA" smtClean="0"/>
              <a:t>2025/05/26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294586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1"/>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1" y="274641"/>
            <a:ext cx="8712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124E6-0F93-4F06-BAAD-95A2D3E5D9A5}" type="datetime1">
              <a:rPr lang="en-ZA" smtClean="0"/>
              <a:t>2025/05/26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3B3D-1A05-CF44-A662-427A32DC147C}" type="slidenum">
              <a:rPr lang="en-US" smtClean="0"/>
              <a:t>‹#›</a:t>
            </a:fld>
            <a:endParaRPr lang="en-US"/>
          </a:p>
        </p:txBody>
      </p:sp>
    </p:spTree>
    <p:extLst>
      <p:ext uri="{BB962C8B-B14F-4D97-AF65-F5344CB8AC3E}">
        <p14:creationId xmlns:p14="http://schemas.microsoft.com/office/powerpoint/2010/main" val="51130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6FBFBD-1ABE-4A2E-ABCB-0FE3B916E322}" type="datetime1">
              <a:rPr lang="en-ZA" smtClean="0"/>
              <a:t>2025/05/26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339409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947DFA6-3D36-4FDE-B70B-9DFD5F7B0051}" type="datetime1">
              <a:rPr lang="en-ZA" smtClean="0"/>
              <a:t>2025/05/26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180114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8C74C04-269F-481A-987E-922B346C36A7}" type="datetime1">
              <a:rPr lang="en-ZA" smtClean="0"/>
              <a:t>2025/05/26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163204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1D72165-3CCA-43B3-AF32-554C756F0801}" type="datetime1">
              <a:rPr lang="en-ZA" smtClean="0"/>
              <a:t>2025/05/26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279469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C0C25-A9C0-4588-9D99-3D182A72F2C7}" type="datetime1">
              <a:rPr lang="en-ZA" smtClean="0"/>
              <a:t>2025/05/26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16311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EAA4D5-E88C-463E-A921-24EBCFFEED7A}" type="datetime1">
              <a:rPr lang="en-ZA" smtClean="0"/>
              <a:t>2025/05/26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330530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732EE6-1C6C-4741-AE95-7EAF3FE8C0A0}" type="datetime1">
              <a:rPr lang="en-ZA" smtClean="0"/>
              <a:t>2025/05/26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5091FC8-3BB1-4CF1-8EAE-C17CBF81187E}" type="slidenum">
              <a:rPr lang="en-ZA" smtClean="0"/>
              <a:t>‹#›</a:t>
            </a:fld>
            <a:endParaRPr lang="en-ZA"/>
          </a:p>
        </p:txBody>
      </p:sp>
    </p:spTree>
    <p:extLst>
      <p:ext uri="{BB962C8B-B14F-4D97-AF65-F5344CB8AC3E}">
        <p14:creationId xmlns:p14="http://schemas.microsoft.com/office/powerpoint/2010/main" val="130727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00FC1-4BD2-4894-A980-84D5B0FD8C4A}" type="datetime1">
              <a:rPr lang="en-ZA" smtClean="0"/>
              <a:t>2025/05/26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91FC8-3BB1-4CF1-8EAE-C17CBF81187E}" type="slidenum">
              <a:rPr lang="en-ZA" smtClean="0"/>
              <a:t>‹#›</a:t>
            </a:fld>
            <a:endParaRPr lang="en-ZA"/>
          </a:p>
        </p:txBody>
      </p:sp>
    </p:spTree>
    <p:extLst>
      <p:ext uri="{BB962C8B-B14F-4D97-AF65-F5344CB8AC3E}">
        <p14:creationId xmlns:p14="http://schemas.microsoft.com/office/powerpoint/2010/main" val="12108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77925" tIns="38963" rIns="77925" bIns="38963"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77925" tIns="38963" rIns="77925" bIns="38963" rtlCol="0" anchor="ctr"/>
          <a:lstStyle>
            <a:lvl1pPr algn="l">
              <a:defRPr sz="1200">
                <a:solidFill>
                  <a:schemeClr val="tx1">
                    <a:tint val="75000"/>
                  </a:schemeClr>
                </a:solidFill>
              </a:defRPr>
            </a:lvl1pPr>
          </a:lstStyle>
          <a:p>
            <a:fld id="{1B07CAFA-49E8-45B0-8E07-4DD90C42A31D}" type="datetime1">
              <a:rPr lang="en-ZA" smtClean="0"/>
              <a:t>2025/05/26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77925" tIns="38963" rIns="77925" bIns="3896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77925" tIns="38963" rIns="77925" bIns="38963" rtlCol="0" anchor="ctr"/>
          <a:lstStyle>
            <a:lvl1pPr algn="r">
              <a:defRPr sz="1200">
                <a:solidFill>
                  <a:schemeClr val="tx1">
                    <a:tint val="75000"/>
                  </a:schemeClr>
                </a:solidFill>
              </a:defRPr>
            </a:lvl1pPr>
          </a:lstStyle>
          <a:p>
            <a:fld id="{0CD73B3D-1A05-CF44-A662-427A32DC147C}" type="slidenum">
              <a:rPr lang="en-US" smtClean="0"/>
              <a:t>‹#›</a:t>
            </a:fld>
            <a:endParaRPr lang="en-US"/>
          </a:p>
        </p:txBody>
      </p:sp>
    </p:spTree>
    <p:extLst>
      <p:ext uri="{BB962C8B-B14F-4D97-AF65-F5344CB8AC3E}">
        <p14:creationId xmlns:p14="http://schemas.microsoft.com/office/powerpoint/2010/main" val="32529843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67551" rtl="0" eaLnBrk="1" latinLnBrk="0" hangingPunct="1">
        <a:spcBef>
          <a:spcPct val="0"/>
        </a:spcBef>
        <a:buNone/>
        <a:defRPr sz="4440" kern="1200">
          <a:solidFill>
            <a:schemeClr val="tx1"/>
          </a:solidFill>
          <a:latin typeface="+mj-lt"/>
          <a:ea typeface="+mj-ea"/>
          <a:cs typeface="+mj-cs"/>
        </a:defRPr>
      </a:lvl1pPr>
    </p:titleStyle>
    <p:bodyStyle>
      <a:lvl1pPr marL="350663" indent="-350663" algn="l" defTabSz="467551" rtl="0" eaLnBrk="1" latinLnBrk="0" hangingPunct="1">
        <a:spcBef>
          <a:spcPct val="20000"/>
        </a:spcBef>
        <a:buFont typeface="Arial"/>
        <a:buChar char="•"/>
        <a:defRPr sz="3240" kern="1200">
          <a:solidFill>
            <a:schemeClr val="tx1"/>
          </a:solidFill>
          <a:latin typeface="+mn-lt"/>
          <a:ea typeface="+mn-ea"/>
          <a:cs typeface="+mn-cs"/>
        </a:defRPr>
      </a:lvl1pPr>
      <a:lvl2pPr marL="759770" indent="-292219" algn="l" defTabSz="467551" rtl="0" eaLnBrk="1" latinLnBrk="0" hangingPunct="1">
        <a:spcBef>
          <a:spcPct val="20000"/>
        </a:spcBef>
        <a:buFont typeface="Arial"/>
        <a:buChar char="–"/>
        <a:defRPr sz="2880" kern="1200">
          <a:solidFill>
            <a:schemeClr val="tx1"/>
          </a:solidFill>
          <a:latin typeface="+mn-lt"/>
          <a:ea typeface="+mn-ea"/>
          <a:cs typeface="+mn-cs"/>
        </a:defRPr>
      </a:lvl2pPr>
      <a:lvl3pPr marL="1168878" indent="-233776" algn="l" defTabSz="467551" rtl="0" eaLnBrk="1" latinLnBrk="0" hangingPunct="1">
        <a:spcBef>
          <a:spcPct val="20000"/>
        </a:spcBef>
        <a:buFont typeface="Arial"/>
        <a:buChar char="•"/>
        <a:defRPr sz="2400" kern="1200">
          <a:solidFill>
            <a:schemeClr val="tx1"/>
          </a:solidFill>
          <a:latin typeface="+mn-lt"/>
          <a:ea typeface="+mn-ea"/>
          <a:cs typeface="+mn-cs"/>
        </a:defRPr>
      </a:lvl3pPr>
      <a:lvl4pPr marL="1636428" indent="-233776" algn="l" defTabSz="467551" rtl="0" eaLnBrk="1" latinLnBrk="0" hangingPunct="1">
        <a:spcBef>
          <a:spcPct val="20000"/>
        </a:spcBef>
        <a:buFont typeface="Arial"/>
        <a:buChar char="–"/>
        <a:defRPr sz="2040" kern="1200">
          <a:solidFill>
            <a:schemeClr val="tx1"/>
          </a:solidFill>
          <a:latin typeface="+mn-lt"/>
          <a:ea typeface="+mn-ea"/>
          <a:cs typeface="+mn-cs"/>
        </a:defRPr>
      </a:lvl4pPr>
      <a:lvl5pPr marL="2103979" indent="-233776" algn="l" defTabSz="467551" rtl="0" eaLnBrk="1" latinLnBrk="0" hangingPunct="1">
        <a:spcBef>
          <a:spcPct val="20000"/>
        </a:spcBef>
        <a:buFont typeface="Arial"/>
        <a:buChar char="»"/>
        <a:defRPr sz="2040" kern="1200">
          <a:solidFill>
            <a:schemeClr val="tx1"/>
          </a:solidFill>
          <a:latin typeface="+mn-lt"/>
          <a:ea typeface="+mn-ea"/>
          <a:cs typeface="+mn-cs"/>
        </a:defRPr>
      </a:lvl5pPr>
      <a:lvl6pPr marL="2571530" indent="-233776" algn="l" defTabSz="467551" rtl="0" eaLnBrk="1" latinLnBrk="0" hangingPunct="1">
        <a:spcBef>
          <a:spcPct val="20000"/>
        </a:spcBef>
        <a:buFont typeface="Arial"/>
        <a:buChar char="•"/>
        <a:defRPr sz="2040" kern="1200">
          <a:solidFill>
            <a:schemeClr val="tx1"/>
          </a:solidFill>
          <a:latin typeface="+mn-lt"/>
          <a:ea typeface="+mn-ea"/>
          <a:cs typeface="+mn-cs"/>
        </a:defRPr>
      </a:lvl6pPr>
      <a:lvl7pPr marL="3039082" indent="-233776" algn="l" defTabSz="467551" rtl="0" eaLnBrk="1" latinLnBrk="0" hangingPunct="1">
        <a:spcBef>
          <a:spcPct val="20000"/>
        </a:spcBef>
        <a:buFont typeface="Arial"/>
        <a:buChar char="•"/>
        <a:defRPr sz="2040" kern="1200">
          <a:solidFill>
            <a:schemeClr val="tx1"/>
          </a:solidFill>
          <a:latin typeface="+mn-lt"/>
          <a:ea typeface="+mn-ea"/>
          <a:cs typeface="+mn-cs"/>
        </a:defRPr>
      </a:lvl7pPr>
      <a:lvl8pPr marL="3506633" indent="-233776" algn="l" defTabSz="467551" rtl="0" eaLnBrk="1" latinLnBrk="0" hangingPunct="1">
        <a:spcBef>
          <a:spcPct val="20000"/>
        </a:spcBef>
        <a:buFont typeface="Arial"/>
        <a:buChar char="•"/>
        <a:defRPr sz="2040" kern="1200">
          <a:solidFill>
            <a:schemeClr val="tx1"/>
          </a:solidFill>
          <a:latin typeface="+mn-lt"/>
          <a:ea typeface="+mn-ea"/>
          <a:cs typeface="+mn-cs"/>
        </a:defRPr>
      </a:lvl8pPr>
      <a:lvl9pPr marL="3974184" indent="-233776" algn="l" defTabSz="467551" rtl="0" eaLnBrk="1" latinLnBrk="0" hangingPunct="1">
        <a:spcBef>
          <a:spcPct val="20000"/>
        </a:spcBef>
        <a:buFont typeface="Arial"/>
        <a:buChar char="•"/>
        <a:defRPr sz="2040" kern="1200">
          <a:solidFill>
            <a:schemeClr val="tx1"/>
          </a:solidFill>
          <a:latin typeface="+mn-lt"/>
          <a:ea typeface="+mn-ea"/>
          <a:cs typeface="+mn-cs"/>
        </a:defRPr>
      </a:lvl9pPr>
    </p:bodyStyle>
    <p:otherStyle>
      <a:defPPr>
        <a:defRPr lang="en-US"/>
      </a:defPPr>
      <a:lvl1pPr marL="0" algn="l" defTabSz="467551" rtl="0" eaLnBrk="1" latinLnBrk="0" hangingPunct="1">
        <a:defRPr sz="1800" kern="1200">
          <a:solidFill>
            <a:schemeClr val="tx1"/>
          </a:solidFill>
          <a:latin typeface="+mn-lt"/>
          <a:ea typeface="+mn-ea"/>
          <a:cs typeface="+mn-cs"/>
        </a:defRPr>
      </a:lvl1pPr>
      <a:lvl2pPr marL="467551" algn="l" defTabSz="467551" rtl="0" eaLnBrk="1" latinLnBrk="0" hangingPunct="1">
        <a:defRPr sz="1800" kern="1200">
          <a:solidFill>
            <a:schemeClr val="tx1"/>
          </a:solidFill>
          <a:latin typeface="+mn-lt"/>
          <a:ea typeface="+mn-ea"/>
          <a:cs typeface="+mn-cs"/>
        </a:defRPr>
      </a:lvl2pPr>
      <a:lvl3pPr marL="935102" algn="l" defTabSz="467551" rtl="0" eaLnBrk="1" latinLnBrk="0" hangingPunct="1">
        <a:defRPr sz="1800" kern="1200">
          <a:solidFill>
            <a:schemeClr val="tx1"/>
          </a:solidFill>
          <a:latin typeface="+mn-lt"/>
          <a:ea typeface="+mn-ea"/>
          <a:cs typeface="+mn-cs"/>
        </a:defRPr>
      </a:lvl3pPr>
      <a:lvl4pPr marL="1402654" algn="l" defTabSz="467551" rtl="0" eaLnBrk="1" latinLnBrk="0" hangingPunct="1">
        <a:defRPr sz="1800" kern="1200">
          <a:solidFill>
            <a:schemeClr val="tx1"/>
          </a:solidFill>
          <a:latin typeface="+mn-lt"/>
          <a:ea typeface="+mn-ea"/>
          <a:cs typeface="+mn-cs"/>
        </a:defRPr>
      </a:lvl4pPr>
      <a:lvl5pPr marL="1870204" algn="l" defTabSz="467551" rtl="0" eaLnBrk="1" latinLnBrk="0" hangingPunct="1">
        <a:defRPr sz="1800" kern="1200">
          <a:solidFill>
            <a:schemeClr val="tx1"/>
          </a:solidFill>
          <a:latin typeface="+mn-lt"/>
          <a:ea typeface="+mn-ea"/>
          <a:cs typeface="+mn-cs"/>
        </a:defRPr>
      </a:lvl5pPr>
      <a:lvl6pPr marL="2337755" algn="l" defTabSz="467551" rtl="0" eaLnBrk="1" latinLnBrk="0" hangingPunct="1">
        <a:defRPr sz="1800" kern="1200">
          <a:solidFill>
            <a:schemeClr val="tx1"/>
          </a:solidFill>
          <a:latin typeface="+mn-lt"/>
          <a:ea typeface="+mn-ea"/>
          <a:cs typeface="+mn-cs"/>
        </a:defRPr>
      </a:lvl6pPr>
      <a:lvl7pPr marL="2805306" algn="l" defTabSz="467551" rtl="0" eaLnBrk="1" latinLnBrk="0" hangingPunct="1">
        <a:defRPr sz="1800" kern="1200">
          <a:solidFill>
            <a:schemeClr val="tx1"/>
          </a:solidFill>
          <a:latin typeface="+mn-lt"/>
          <a:ea typeface="+mn-ea"/>
          <a:cs typeface="+mn-cs"/>
        </a:defRPr>
      </a:lvl7pPr>
      <a:lvl8pPr marL="3272857" algn="l" defTabSz="467551" rtl="0" eaLnBrk="1" latinLnBrk="0" hangingPunct="1">
        <a:defRPr sz="1800" kern="1200">
          <a:solidFill>
            <a:schemeClr val="tx1"/>
          </a:solidFill>
          <a:latin typeface="+mn-lt"/>
          <a:ea typeface="+mn-ea"/>
          <a:cs typeface="+mn-cs"/>
        </a:defRPr>
      </a:lvl8pPr>
      <a:lvl9pPr marL="3740408" algn="l" defTabSz="4675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hyperlink" Target="mailto:wbarnard@thedtic.gov.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b="28192"/>
          <a:stretch/>
        </p:blipFill>
        <p:spPr>
          <a:xfrm>
            <a:off x="339779" y="381000"/>
            <a:ext cx="2776438" cy="617220"/>
          </a:xfrm>
          <a:prstGeom prst="rect">
            <a:avLst/>
          </a:prstGeom>
        </p:spPr>
      </p:pic>
      <p:sp>
        <p:nvSpPr>
          <p:cNvPr id="5" name="TextBox 4"/>
          <p:cNvSpPr txBox="1"/>
          <p:nvPr/>
        </p:nvSpPr>
        <p:spPr>
          <a:xfrm>
            <a:off x="3792607" y="351889"/>
            <a:ext cx="702259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rPr>
              <a:t>GERMANY INVESTMENT PACKAGE</a:t>
            </a:r>
            <a:endParaRPr kumimoji="0" lang="en-Z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6" name="TextBox 5">
            <a:extLst>
              <a:ext uri="{FF2B5EF4-FFF2-40B4-BE49-F238E27FC236}">
                <a16:creationId xmlns:a16="http://schemas.microsoft.com/office/drawing/2014/main" id="{C8EED65B-300B-4494-96C7-7BD6AC68A8FD}"/>
              </a:ext>
            </a:extLst>
          </p:cNvPr>
          <p:cNvSpPr txBox="1"/>
          <p:nvPr/>
        </p:nvSpPr>
        <p:spPr>
          <a:xfrm>
            <a:off x="6717323" y="4286242"/>
            <a:ext cx="541965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Calibri"/>
              </a:rPr>
              <a:t>26 MAY </a:t>
            </a: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rPr>
              <a:t>2025</a:t>
            </a:r>
            <a:endParaRPr kumimoji="0" lang="en-ZA"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9730D454-6463-4DFC-B512-050BBD81D368}"/>
              </a:ext>
            </a:extLst>
          </p:cNvPr>
          <p:cNvSpPr>
            <a:spLocks noGrp="1"/>
          </p:cNvSpPr>
          <p:nvPr>
            <p:ph type="sldNum" sz="quarter" idx="12"/>
          </p:nvPr>
        </p:nvSpPr>
        <p:spPr/>
        <p:txBody>
          <a:bodyPr/>
          <a:lstStyle/>
          <a:p>
            <a:fld id="{0CD73B3D-1A05-CF44-A662-427A32DC147C}" type="slidenum">
              <a:rPr lang="en-US" smtClean="0"/>
              <a:t>1</a:t>
            </a:fld>
            <a:endParaRPr lang="en-US"/>
          </a:p>
        </p:txBody>
      </p:sp>
      <p:sp>
        <p:nvSpPr>
          <p:cNvPr id="3" name="Rectangle 2">
            <a:extLst>
              <a:ext uri="{FF2B5EF4-FFF2-40B4-BE49-F238E27FC236}">
                <a16:creationId xmlns:a16="http://schemas.microsoft.com/office/drawing/2014/main" id="{479717CD-4CB3-41B3-AD3C-B319EAB7292A}"/>
              </a:ext>
            </a:extLst>
          </p:cNvPr>
          <p:cNvSpPr/>
          <p:nvPr/>
        </p:nvSpPr>
        <p:spPr>
          <a:xfrm>
            <a:off x="4055806" y="1246240"/>
            <a:ext cx="7595420" cy="2374689"/>
          </a:xfrm>
          <a:prstGeom prst="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pPr marL="914400" algn="ctr">
              <a:lnSpc>
                <a:spcPct val="107000"/>
              </a:lnSpc>
              <a:spcAft>
                <a:spcPts val="800"/>
              </a:spcAft>
            </a:pPr>
            <a:r>
              <a:rPr lang="en-ZA" sz="2800" i="1" dirty="0">
                <a:latin typeface="Arial Black" panose="020B0A04020102020204" pitchFamily="34" charset="0"/>
                <a:ea typeface="Times New Roman" panose="02020603050405020304" pitchFamily="18" charset="0"/>
                <a:cs typeface="Times New Roman" panose="02020603050405020304" pitchFamily="18" charset="0"/>
              </a:rPr>
              <a:t>Invest in South Africa: High-Impact Projects for Germany -    a Strategic Partnership</a:t>
            </a:r>
            <a:br>
              <a:rPr lang="en-ZA" sz="2800" i="1" dirty="0">
                <a:latin typeface="Arial Black" panose="020B0A04020102020204" pitchFamily="34" charset="0"/>
                <a:ea typeface="Times New Roman" panose="02020603050405020304" pitchFamily="18" charset="0"/>
                <a:cs typeface="Times New Roman" panose="02020603050405020304" pitchFamily="18" charset="0"/>
              </a:rPr>
            </a:br>
            <a:r>
              <a:rPr lang="en-ZA" sz="2800" i="1" dirty="0">
                <a:latin typeface="Times New Roman" panose="02020603050405020304" pitchFamily="18" charset="0"/>
                <a:ea typeface="Times New Roman" panose="02020603050405020304" pitchFamily="18" charset="0"/>
                <a:cs typeface="Times New Roman" panose="02020603050405020304" pitchFamily="18" charset="0"/>
              </a:rPr>
              <a:t>Forging Stronger Economic Ties Through High-Value Investment Opportunities</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0E75DAA-1E8D-4E8B-B6EC-6EB9919686BF}"/>
              </a:ext>
            </a:extLst>
          </p:cNvPr>
          <p:cNvPicPr>
            <a:picLocks noChangeAspect="1"/>
          </p:cNvPicPr>
          <p:nvPr/>
        </p:nvPicPr>
        <p:blipFill rotWithShape="1">
          <a:blip r:embed="rId5"/>
          <a:srcRect l="70625" t="45914" r="13145" b="36201"/>
          <a:stretch/>
        </p:blipFill>
        <p:spPr>
          <a:xfrm>
            <a:off x="1727998" y="1246240"/>
            <a:ext cx="1978742" cy="1226572"/>
          </a:xfrm>
          <a:prstGeom prst="rect">
            <a:avLst/>
          </a:prstGeom>
        </p:spPr>
      </p:pic>
    </p:spTree>
    <p:extLst>
      <p:ext uri="{BB962C8B-B14F-4D97-AF65-F5344CB8AC3E}">
        <p14:creationId xmlns:p14="http://schemas.microsoft.com/office/powerpoint/2010/main" val="369954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B7C98-D3F7-48B4-A46C-87485FE92F9F}"/>
              </a:ext>
            </a:extLst>
          </p:cNvPr>
          <p:cNvSpPr>
            <a:spLocks noGrp="1"/>
          </p:cNvSpPr>
          <p:nvPr>
            <p:ph type="sldNum" sz="quarter" idx="12"/>
          </p:nvPr>
        </p:nvSpPr>
        <p:spPr/>
        <p:txBody>
          <a:bodyPr/>
          <a:lstStyle/>
          <a:p>
            <a:fld id="{55091FC8-3BB1-4CF1-8EAE-C17CBF81187E}" type="slidenum">
              <a:rPr lang="en-ZA" smtClean="0"/>
              <a:t>10</a:t>
            </a:fld>
            <a:endParaRPr lang="en-ZA"/>
          </a:p>
        </p:txBody>
      </p:sp>
      <p:graphicFrame>
        <p:nvGraphicFramePr>
          <p:cNvPr id="3" name="Table 2">
            <a:extLst>
              <a:ext uri="{FF2B5EF4-FFF2-40B4-BE49-F238E27FC236}">
                <a16:creationId xmlns:a16="http://schemas.microsoft.com/office/drawing/2014/main" id="{C82714AC-BF68-4735-8678-7663F4EBB5E7}"/>
              </a:ext>
            </a:extLst>
          </p:cNvPr>
          <p:cNvGraphicFramePr>
            <a:graphicFrameLocks noGrp="1"/>
          </p:cNvGraphicFramePr>
          <p:nvPr>
            <p:extLst>
              <p:ext uri="{D42A27DB-BD31-4B8C-83A1-F6EECF244321}">
                <p14:modId xmlns:p14="http://schemas.microsoft.com/office/powerpoint/2010/main" val="3992824012"/>
              </p:ext>
            </p:extLst>
          </p:nvPr>
        </p:nvGraphicFramePr>
        <p:xfrm>
          <a:off x="-1" y="2296892"/>
          <a:ext cx="12192001" cy="1503633"/>
        </p:xfrm>
        <a:graphic>
          <a:graphicData uri="http://schemas.openxmlformats.org/drawingml/2006/table">
            <a:tbl>
              <a:tblPr/>
              <a:tblGrid>
                <a:gridCol w="531446">
                  <a:extLst>
                    <a:ext uri="{9D8B030D-6E8A-4147-A177-3AD203B41FA5}">
                      <a16:colId xmlns:a16="http://schemas.microsoft.com/office/drawing/2014/main" val="3583969979"/>
                    </a:ext>
                  </a:extLst>
                </a:gridCol>
                <a:gridCol w="861255">
                  <a:extLst>
                    <a:ext uri="{9D8B030D-6E8A-4147-A177-3AD203B41FA5}">
                      <a16:colId xmlns:a16="http://schemas.microsoft.com/office/drawing/2014/main" val="2114404248"/>
                    </a:ext>
                  </a:extLst>
                </a:gridCol>
                <a:gridCol w="2577514">
                  <a:extLst>
                    <a:ext uri="{9D8B030D-6E8A-4147-A177-3AD203B41FA5}">
                      <a16:colId xmlns:a16="http://schemas.microsoft.com/office/drawing/2014/main" val="1623828505"/>
                    </a:ext>
                  </a:extLst>
                </a:gridCol>
                <a:gridCol w="2625969">
                  <a:extLst>
                    <a:ext uri="{9D8B030D-6E8A-4147-A177-3AD203B41FA5}">
                      <a16:colId xmlns:a16="http://schemas.microsoft.com/office/drawing/2014/main" val="1840368120"/>
                    </a:ext>
                  </a:extLst>
                </a:gridCol>
                <a:gridCol w="958688">
                  <a:extLst>
                    <a:ext uri="{9D8B030D-6E8A-4147-A177-3AD203B41FA5}">
                      <a16:colId xmlns:a16="http://schemas.microsoft.com/office/drawing/2014/main" val="3616399537"/>
                    </a:ext>
                  </a:extLst>
                </a:gridCol>
                <a:gridCol w="1344246">
                  <a:extLst>
                    <a:ext uri="{9D8B030D-6E8A-4147-A177-3AD203B41FA5}">
                      <a16:colId xmlns:a16="http://schemas.microsoft.com/office/drawing/2014/main" val="1909362409"/>
                    </a:ext>
                  </a:extLst>
                </a:gridCol>
                <a:gridCol w="1573498">
                  <a:extLst>
                    <a:ext uri="{9D8B030D-6E8A-4147-A177-3AD203B41FA5}">
                      <a16:colId xmlns:a16="http://schemas.microsoft.com/office/drawing/2014/main" val="7591237"/>
                    </a:ext>
                  </a:extLst>
                </a:gridCol>
                <a:gridCol w="1719385">
                  <a:extLst>
                    <a:ext uri="{9D8B030D-6E8A-4147-A177-3AD203B41FA5}">
                      <a16:colId xmlns:a16="http://schemas.microsoft.com/office/drawing/2014/main" val="2773217255"/>
                    </a:ext>
                  </a:extLst>
                </a:gridCol>
              </a:tblGrid>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a:t>
                      </a:r>
                    </a:p>
                    <a:p>
                      <a:pPr algn="ctr" fontAlgn="t"/>
                      <a:endPar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Batteries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Alpha </a:t>
                      </a:r>
                      <a:r>
                        <a:rPr lang="en-ZA" sz="1400" b="0" i="0" u="none" strike="noStrike" dirty="0" err="1">
                          <a:solidFill>
                            <a:srgbClr val="000000"/>
                          </a:solidFill>
                          <a:effectLst/>
                          <a:latin typeface="Calibri" panose="020F0502020204030204" pitchFamily="34" charset="0"/>
                        </a:rPr>
                        <a:t>Gweda</a:t>
                      </a:r>
                      <a:endParaRPr lang="en-ZA" sz="1400" b="0" i="0" u="none" strike="noStrike" dirty="0">
                        <a:solidFill>
                          <a:srgbClr val="000000"/>
                        </a:solidFill>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Alpha </a:t>
                      </a:r>
                      <a:r>
                        <a:rPr lang="en-ZA" sz="1400" b="1" i="0" u="none" strike="noStrike" dirty="0" err="1">
                          <a:solidFill>
                            <a:srgbClr val="000000"/>
                          </a:solidFill>
                          <a:effectLst/>
                          <a:latin typeface="Calibri" panose="020F0502020204030204" pitchFamily="34" charset="0"/>
                        </a:rPr>
                        <a:t>Gweda</a:t>
                      </a:r>
                      <a:r>
                        <a:rPr lang="en-ZA" sz="1400" b="1" i="0" u="none" strike="noStrike" dirty="0">
                          <a:solidFill>
                            <a:srgbClr val="000000"/>
                          </a:solidFill>
                          <a:effectLst/>
                          <a:latin typeface="Calibri" panose="020F0502020204030204" pitchFamily="34" charset="0"/>
                        </a:rPr>
                        <a:t> Battery Energy Storage Systems (BESS) Manufacturing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417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Project Preparation 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Project Preparation Funding for Bankability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Eastern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7621630"/>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Batteries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Afrivolt</a:t>
                      </a:r>
                      <a:endParaRPr lang="en-ZA" sz="1400" b="1" i="0" u="none" strike="noStrike" dirty="0">
                        <a:solidFill>
                          <a:srgbClr val="000000"/>
                        </a:solidFill>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500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Atlantis Special Economic Zone (SEZ)</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4876183"/>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6</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Battery Chemicals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Vanadium Electrolyte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40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East London, Eastern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876423"/>
                  </a:ext>
                </a:extLst>
              </a:tr>
            </a:tbl>
          </a:graphicData>
        </a:graphic>
      </p:graphicFrame>
      <p:graphicFrame>
        <p:nvGraphicFramePr>
          <p:cNvPr id="5" name="Table 4">
            <a:extLst>
              <a:ext uri="{FF2B5EF4-FFF2-40B4-BE49-F238E27FC236}">
                <a16:creationId xmlns:a16="http://schemas.microsoft.com/office/drawing/2014/main" id="{CD6D7579-27EF-49DE-BC82-5A909DA81F04}"/>
              </a:ext>
            </a:extLst>
          </p:cNvPr>
          <p:cNvGraphicFramePr>
            <a:graphicFrameLocks noGrp="1"/>
          </p:cNvGraphicFramePr>
          <p:nvPr>
            <p:extLst>
              <p:ext uri="{D42A27DB-BD31-4B8C-83A1-F6EECF244321}">
                <p14:modId xmlns:p14="http://schemas.microsoft.com/office/powerpoint/2010/main" val="223449440"/>
              </p:ext>
            </p:extLst>
          </p:nvPr>
        </p:nvGraphicFramePr>
        <p:xfrm>
          <a:off x="-2" y="1829288"/>
          <a:ext cx="12192001" cy="430091"/>
        </p:xfrm>
        <a:graphic>
          <a:graphicData uri="http://schemas.openxmlformats.org/drawingml/2006/table">
            <a:tbl>
              <a:tblPr/>
              <a:tblGrid>
                <a:gridCol w="513470">
                  <a:extLst>
                    <a:ext uri="{9D8B030D-6E8A-4147-A177-3AD203B41FA5}">
                      <a16:colId xmlns:a16="http://schemas.microsoft.com/office/drawing/2014/main" val="3721260529"/>
                    </a:ext>
                  </a:extLst>
                </a:gridCol>
                <a:gridCol w="844061">
                  <a:extLst>
                    <a:ext uri="{9D8B030D-6E8A-4147-A177-3AD203B41FA5}">
                      <a16:colId xmlns:a16="http://schemas.microsoft.com/office/drawing/2014/main" val="762475697"/>
                    </a:ext>
                  </a:extLst>
                </a:gridCol>
                <a:gridCol w="2595490">
                  <a:extLst>
                    <a:ext uri="{9D8B030D-6E8A-4147-A177-3AD203B41FA5}">
                      <a16:colId xmlns:a16="http://schemas.microsoft.com/office/drawing/2014/main" val="91441255"/>
                    </a:ext>
                  </a:extLst>
                </a:gridCol>
                <a:gridCol w="2581421">
                  <a:extLst>
                    <a:ext uri="{9D8B030D-6E8A-4147-A177-3AD203B41FA5}">
                      <a16:colId xmlns:a16="http://schemas.microsoft.com/office/drawing/2014/main" val="909045185"/>
                    </a:ext>
                  </a:extLst>
                </a:gridCol>
                <a:gridCol w="1048043">
                  <a:extLst>
                    <a:ext uri="{9D8B030D-6E8A-4147-A177-3AD203B41FA5}">
                      <a16:colId xmlns:a16="http://schemas.microsoft.com/office/drawing/2014/main" val="2698778505"/>
                    </a:ext>
                  </a:extLst>
                </a:gridCol>
                <a:gridCol w="1273126">
                  <a:extLst>
                    <a:ext uri="{9D8B030D-6E8A-4147-A177-3AD203B41FA5}">
                      <a16:colId xmlns:a16="http://schemas.microsoft.com/office/drawing/2014/main" val="1322354517"/>
                    </a:ext>
                  </a:extLst>
                </a:gridCol>
                <a:gridCol w="1617005">
                  <a:extLst>
                    <a:ext uri="{9D8B030D-6E8A-4147-A177-3AD203B41FA5}">
                      <a16:colId xmlns:a16="http://schemas.microsoft.com/office/drawing/2014/main" val="912527840"/>
                    </a:ext>
                  </a:extLst>
                </a:gridCol>
                <a:gridCol w="1719385">
                  <a:extLst>
                    <a:ext uri="{9D8B030D-6E8A-4147-A177-3AD203B41FA5}">
                      <a16:colId xmlns:a16="http://schemas.microsoft.com/office/drawing/2014/main" val="1903121279"/>
                    </a:ext>
                  </a:extLst>
                </a:gridCol>
              </a:tblGrid>
              <a:tr h="131918">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516787770"/>
                  </a:ext>
                </a:extLst>
              </a:tr>
            </a:tbl>
          </a:graphicData>
        </a:graphic>
      </p:graphicFrame>
      <p:sp>
        <p:nvSpPr>
          <p:cNvPr id="6" name="Rectangle 5">
            <a:extLst>
              <a:ext uri="{FF2B5EF4-FFF2-40B4-BE49-F238E27FC236}">
                <a16:creationId xmlns:a16="http://schemas.microsoft.com/office/drawing/2014/main" id="{14D8DEFF-308B-40D6-90B9-91FFB6C8AC44}"/>
              </a:ext>
            </a:extLst>
          </p:cNvPr>
          <p:cNvSpPr/>
          <p:nvPr/>
        </p:nvSpPr>
        <p:spPr>
          <a:xfrm>
            <a:off x="-1" y="1181341"/>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spcAft>
                <a:spcPts val="0"/>
              </a:spcAft>
            </a:pPr>
            <a:r>
              <a:rPr lang="en-US"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BATTERY AND BATTERY CHEMICALS</a:t>
            </a:r>
            <a:endPar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89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F8B5F6-0C39-4F56-A2D2-5F5D0152AB9E}"/>
              </a:ext>
            </a:extLst>
          </p:cNvPr>
          <p:cNvSpPr>
            <a:spLocks noGrp="1"/>
          </p:cNvSpPr>
          <p:nvPr>
            <p:ph type="sldNum" sz="quarter" idx="12"/>
          </p:nvPr>
        </p:nvSpPr>
        <p:spPr/>
        <p:txBody>
          <a:bodyPr/>
          <a:lstStyle/>
          <a:p>
            <a:fld id="{55091FC8-3BB1-4CF1-8EAE-C17CBF81187E}" type="slidenum">
              <a:rPr lang="en-ZA" smtClean="0"/>
              <a:t>11</a:t>
            </a:fld>
            <a:endParaRPr lang="en-ZA"/>
          </a:p>
        </p:txBody>
      </p:sp>
      <p:graphicFrame>
        <p:nvGraphicFramePr>
          <p:cNvPr id="5" name="Table 4">
            <a:extLst>
              <a:ext uri="{FF2B5EF4-FFF2-40B4-BE49-F238E27FC236}">
                <a16:creationId xmlns:a16="http://schemas.microsoft.com/office/drawing/2014/main" id="{3C7849F0-0A89-45A6-B3B5-98CDDB3FA842}"/>
              </a:ext>
            </a:extLst>
          </p:cNvPr>
          <p:cNvGraphicFramePr>
            <a:graphicFrameLocks noGrp="1"/>
          </p:cNvGraphicFramePr>
          <p:nvPr>
            <p:extLst>
              <p:ext uri="{D42A27DB-BD31-4B8C-83A1-F6EECF244321}">
                <p14:modId xmlns:p14="http://schemas.microsoft.com/office/powerpoint/2010/main" val="900859149"/>
              </p:ext>
            </p:extLst>
          </p:nvPr>
        </p:nvGraphicFramePr>
        <p:xfrm>
          <a:off x="-1" y="3762374"/>
          <a:ext cx="12182622" cy="1073542"/>
        </p:xfrm>
        <a:graphic>
          <a:graphicData uri="http://schemas.openxmlformats.org/drawingml/2006/table">
            <a:tbl>
              <a:tblPr/>
              <a:tblGrid>
                <a:gridCol w="524547">
                  <a:extLst>
                    <a:ext uri="{9D8B030D-6E8A-4147-A177-3AD203B41FA5}">
                      <a16:colId xmlns:a16="http://schemas.microsoft.com/office/drawing/2014/main" val="232924361"/>
                    </a:ext>
                  </a:extLst>
                </a:gridCol>
                <a:gridCol w="875188">
                  <a:extLst>
                    <a:ext uri="{9D8B030D-6E8A-4147-A177-3AD203B41FA5}">
                      <a16:colId xmlns:a16="http://schemas.microsoft.com/office/drawing/2014/main" val="798828612"/>
                    </a:ext>
                  </a:extLst>
                </a:gridCol>
                <a:gridCol w="2560320">
                  <a:extLst>
                    <a:ext uri="{9D8B030D-6E8A-4147-A177-3AD203B41FA5}">
                      <a16:colId xmlns:a16="http://schemas.microsoft.com/office/drawing/2014/main" val="4081980373"/>
                    </a:ext>
                  </a:extLst>
                </a:gridCol>
                <a:gridCol w="2644727">
                  <a:extLst>
                    <a:ext uri="{9D8B030D-6E8A-4147-A177-3AD203B41FA5}">
                      <a16:colId xmlns:a16="http://schemas.microsoft.com/office/drawing/2014/main" val="438611717"/>
                    </a:ext>
                  </a:extLst>
                </a:gridCol>
                <a:gridCol w="935501">
                  <a:extLst>
                    <a:ext uri="{9D8B030D-6E8A-4147-A177-3AD203B41FA5}">
                      <a16:colId xmlns:a16="http://schemas.microsoft.com/office/drawing/2014/main" val="2306782953"/>
                    </a:ext>
                  </a:extLst>
                </a:gridCol>
                <a:gridCol w="1392702">
                  <a:extLst>
                    <a:ext uri="{9D8B030D-6E8A-4147-A177-3AD203B41FA5}">
                      <a16:colId xmlns:a16="http://schemas.microsoft.com/office/drawing/2014/main" val="1056093775"/>
                    </a:ext>
                  </a:extLst>
                </a:gridCol>
                <a:gridCol w="1280160">
                  <a:extLst>
                    <a:ext uri="{9D8B030D-6E8A-4147-A177-3AD203B41FA5}">
                      <a16:colId xmlns:a16="http://schemas.microsoft.com/office/drawing/2014/main" val="2862279406"/>
                    </a:ext>
                  </a:extLst>
                </a:gridCol>
                <a:gridCol w="1969477">
                  <a:extLst>
                    <a:ext uri="{9D8B030D-6E8A-4147-A177-3AD203B41FA5}">
                      <a16:colId xmlns:a16="http://schemas.microsoft.com/office/drawing/2014/main" val="1286761587"/>
                    </a:ext>
                  </a:extLst>
                </a:gridCol>
              </a:tblGrid>
              <a:tr h="384224">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9</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Chemicals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Caustic Soda Lye, Chlorine, Sodium Hypochlorite and Hydrochloric Acid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100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Richards Bay Industrial Development Zone (RBIDZ), KwaZulu-Natal</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67097866"/>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10</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Chemicals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r>
                        <a:rPr lang="en-ZA" sz="1400" b="0" i="0" u="none" strike="noStrike" dirty="0" err="1">
                          <a:solidFill>
                            <a:srgbClr val="000000"/>
                          </a:solidFill>
                          <a:effectLst/>
                          <a:latin typeface="Calibri" panose="020F0502020204030204" pitchFamily="34" charset="0"/>
                        </a:rPr>
                        <a:t>Startup</a:t>
                      </a:r>
                      <a:r>
                        <a:rPr lang="en-ZA" sz="1400" b="0" i="0" u="none" strike="noStrike" dirty="0">
                          <a:solidFill>
                            <a:srgbClr val="000000"/>
                          </a:solidFill>
                          <a:effectLst/>
                          <a:latin typeface="Calibri" panose="020F0502020204030204" pitchFamily="34" charset="0"/>
                        </a:rPr>
                        <a:t> prod)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Chlor-Alkali Projects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100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it-IT" sz="1400" b="0" i="0" u="none" strike="noStrike" dirty="0">
                          <a:solidFill>
                            <a:srgbClr val="000000"/>
                          </a:solidFill>
                          <a:effectLst/>
                          <a:latin typeface="Calibri" panose="020F0502020204030204" pitchFamily="34" charset="0"/>
                        </a:rPr>
                        <a:t>Vaal Special Economic Zone, Gauteng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3868487"/>
                  </a:ext>
                </a:extLst>
              </a:tr>
            </a:tbl>
          </a:graphicData>
        </a:graphic>
      </p:graphicFrame>
      <p:graphicFrame>
        <p:nvGraphicFramePr>
          <p:cNvPr id="6" name="Table 5">
            <a:extLst>
              <a:ext uri="{FF2B5EF4-FFF2-40B4-BE49-F238E27FC236}">
                <a16:creationId xmlns:a16="http://schemas.microsoft.com/office/drawing/2014/main" id="{EBE1CA11-9212-4493-B274-577FC02001B9}"/>
              </a:ext>
            </a:extLst>
          </p:cNvPr>
          <p:cNvGraphicFramePr>
            <a:graphicFrameLocks noGrp="1"/>
          </p:cNvGraphicFramePr>
          <p:nvPr>
            <p:extLst>
              <p:ext uri="{D42A27DB-BD31-4B8C-83A1-F6EECF244321}">
                <p14:modId xmlns:p14="http://schemas.microsoft.com/office/powerpoint/2010/main" val="951293387"/>
              </p:ext>
            </p:extLst>
          </p:nvPr>
        </p:nvGraphicFramePr>
        <p:xfrm>
          <a:off x="-1" y="2475472"/>
          <a:ext cx="12192001" cy="1286902"/>
        </p:xfrm>
        <a:graphic>
          <a:graphicData uri="http://schemas.openxmlformats.org/drawingml/2006/table">
            <a:tbl>
              <a:tblPr/>
              <a:tblGrid>
                <a:gridCol w="531446">
                  <a:extLst>
                    <a:ext uri="{9D8B030D-6E8A-4147-A177-3AD203B41FA5}">
                      <a16:colId xmlns:a16="http://schemas.microsoft.com/office/drawing/2014/main" val="3583969979"/>
                    </a:ext>
                  </a:extLst>
                </a:gridCol>
                <a:gridCol w="861255">
                  <a:extLst>
                    <a:ext uri="{9D8B030D-6E8A-4147-A177-3AD203B41FA5}">
                      <a16:colId xmlns:a16="http://schemas.microsoft.com/office/drawing/2014/main" val="2114404248"/>
                    </a:ext>
                  </a:extLst>
                </a:gridCol>
                <a:gridCol w="2577514">
                  <a:extLst>
                    <a:ext uri="{9D8B030D-6E8A-4147-A177-3AD203B41FA5}">
                      <a16:colId xmlns:a16="http://schemas.microsoft.com/office/drawing/2014/main" val="1623828505"/>
                    </a:ext>
                  </a:extLst>
                </a:gridCol>
                <a:gridCol w="2625969">
                  <a:extLst>
                    <a:ext uri="{9D8B030D-6E8A-4147-A177-3AD203B41FA5}">
                      <a16:colId xmlns:a16="http://schemas.microsoft.com/office/drawing/2014/main" val="1840368120"/>
                    </a:ext>
                  </a:extLst>
                </a:gridCol>
                <a:gridCol w="958688">
                  <a:extLst>
                    <a:ext uri="{9D8B030D-6E8A-4147-A177-3AD203B41FA5}">
                      <a16:colId xmlns:a16="http://schemas.microsoft.com/office/drawing/2014/main" val="3616399537"/>
                    </a:ext>
                  </a:extLst>
                </a:gridCol>
                <a:gridCol w="1344246">
                  <a:extLst>
                    <a:ext uri="{9D8B030D-6E8A-4147-A177-3AD203B41FA5}">
                      <a16:colId xmlns:a16="http://schemas.microsoft.com/office/drawing/2014/main" val="1909362409"/>
                    </a:ext>
                  </a:extLst>
                </a:gridCol>
                <a:gridCol w="1306993">
                  <a:extLst>
                    <a:ext uri="{9D8B030D-6E8A-4147-A177-3AD203B41FA5}">
                      <a16:colId xmlns:a16="http://schemas.microsoft.com/office/drawing/2014/main" val="7591237"/>
                    </a:ext>
                  </a:extLst>
                </a:gridCol>
                <a:gridCol w="1985890">
                  <a:extLst>
                    <a:ext uri="{9D8B030D-6E8A-4147-A177-3AD203B41FA5}">
                      <a16:colId xmlns:a16="http://schemas.microsoft.com/office/drawing/2014/main" val="2773217255"/>
                    </a:ext>
                  </a:extLst>
                </a:gridCol>
              </a:tblGrid>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7</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Chemicals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err="1">
                          <a:solidFill>
                            <a:srgbClr val="000000"/>
                          </a:solidFill>
                          <a:effectLst/>
                          <a:latin typeface="Calibri" panose="020F0502020204030204" pitchFamily="34" charset="0"/>
                        </a:rPr>
                        <a:t>Fluorchemicals</a:t>
                      </a:r>
                      <a:r>
                        <a:rPr lang="en-ZA" sz="1400" b="0" i="0" u="none" strike="noStrike" dirty="0">
                          <a:solidFill>
                            <a:srgbClr val="000000"/>
                          </a:solidFill>
                          <a:effectLst/>
                          <a:latin typeface="Calibri" panose="020F0502020204030204" pitchFamily="34" charset="0"/>
                        </a:rPr>
                        <a:t> South Africa Pty 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100 000tpa Fluorochemical Project “Project CAPE”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266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 Offtakes and 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it-IT" sz="1400" b="0" i="0" u="none" strike="noStrike" dirty="0">
                          <a:solidFill>
                            <a:srgbClr val="000000"/>
                          </a:solidFill>
                          <a:effectLst/>
                          <a:latin typeface="Calibri" panose="020F0502020204030204" pitchFamily="34" charset="0"/>
                        </a:rPr>
                        <a:t>Coega Special Economic Zone, Gqeberha, Eastern Cape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24094"/>
                  </a:ext>
                </a:extLst>
              </a:tr>
              <a:tr h="384224">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8</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Chemicals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Richards Bay Industrial Development Zone (RBIDZ)</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Nyanza Light Metals (Pty)Ltd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872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Funding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Richards Bay Industrial Development Zone (RBIDZ), KwaZulu-Natal</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62107823"/>
                  </a:ext>
                </a:extLst>
              </a:tr>
            </a:tbl>
          </a:graphicData>
        </a:graphic>
      </p:graphicFrame>
      <p:graphicFrame>
        <p:nvGraphicFramePr>
          <p:cNvPr id="7" name="Table 6">
            <a:extLst>
              <a:ext uri="{FF2B5EF4-FFF2-40B4-BE49-F238E27FC236}">
                <a16:creationId xmlns:a16="http://schemas.microsoft.com/office/drawing/2014/main" id="{9EDA9306-A886-4438-A9C9-0FE51C932765}"/>
              </a:ext>
            </a:extLst>
          </p:cNvPr>
          <p:cNvGraphicFramePr>
            <a:graphicFrameLocks noGrp="1"/>
          </p:cNvGraphicFramePr>
          <p:nvPr>
            <p:extLst>
              <p:ext uri="{D42A27DB-BD31-4B8C-83A1-F6EECF244321}">
                <p14:modId xmlns:p14="http://schemas.microsoft.com/office/powerpoint/2010/main" val="2532758284"/>
              </p:ext>
            </p:extLst>
          </p:nvPr>
        </p:nvGraphicFramePr>
        <p:xfrm>
          <a:off x="-1" y="1832021"/>
          <a:ext cx="12192001" cy="643451"/>
        </p:xfrm>
        <a:graphic>
          <a:graphicData uri="http://schemas.openxmlformats.org/drawingml/2006/table">
            <a:tbl>
              <a:tblPr/>
              <a:tblGrid>
                <a:gridCol w="513470">
                  <a:extLst>
                    <a:ext uri="{9D8B030D-6E8A-4147-A177-3AD203B41FA5}">
                      <a16:colId xmlns:a16="http://schemas.microsoft.com/office/drawing/2014/main" val="3721260529"/>
                    </a:ext>
                  </a:extLst>
                </a:gridCol>
                <a:gridCol w="844061">
                  <a:extLst>
                    <a:ext uri="{9D8B030D-6E8A-4147-A177-3AD203B41FA5}">
                      <a16:colId xmlns:a16="http://schemas.microsoft.com/office/drawing/2014/main" val="762475697"/>
                    </a:ext>
                  </a:extLst>
                </a:gridCol>
                <a:gridCol w="2595490">
                  <a:extLst>
                    <a:ext uri="{9D8B030D-6E8A-4147-A177-3AD203B41FA5}">
                      <a16:colId xmlns:a16="http://schemas.microsoft.com/office/drawing/2014/main" val="91441255"/>
                    </a:ext>
                  </a:extLst>
                </a:gridCol>
                <a:gridCol w="2633004">
                  <a:extLst>
                    <a:ext uri="{9D8B030D-6E8A-4147-A177-3AD203B41FA5}">
                      <a16:colId xmlns:a16="http://schemas.microsoft.com/office/drawing/2014/main" val="909045185"/>
                    </a:ext>
                  </a:extLst>
                </a:gridCol>
                <a:gridCol w="996460">
                  <a:extLst>
                    <a:ext uri="{9D8B030D-6E8A-4147-A177-3AD203B41FA5}">
                      <a16:colId xmlns:a16="http://schemas.microsoft.com/office/drawing/2014/main" val="2698778505"/>
                    </a:ext>
                  </a:extLst>
                </a:gridCol>
                <a:gridCol w="1273126">
                  <a:extLst>
                    <a:ext uri="{9D8B030D-6E8A-4147-A177-3AD203B41FA5}">
                      <a16:colId xmlns:a16="http://schemas.microsoft.com/office/drawing/2014/main" val="1322354517"/>
                    </a:ext>
                  </a:extLst>
                </a:gridCol>
                <a:gridCol w="1324710">
                  <a:extLst>
                    <a:ext uri="{9D8B030D-6E8A-4147-A177-3AD203B41FA5}">
                      <a16:colId xmlns:a16="http://schemas.microsoft.com/office/drawing/2014/main" val="912527840"/>
                    </a:ext>
                  </a:extLst>
                </a:gridCol>
                <a:gridCol w="2011680">
                  <a:extLst>
                    <a:ext uri="{9D8B030D-6E8A-4147-A177-3AD203B41FA5}">
                      <a16:colId xmlns:a16="http://schemas.microsoft.com/office/drawing/2014/main" val="1903121279"/>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516787770"/>
                  </a:ext>
                </a:extLst>
              </a:tr>
            </a:tbl>
          </a:graphicData>
        </a:graphic>
      </p:graphicFrame>
      <p:sp>
        <p:nvSpPr>
          <p:cNvPr id="9" name="Rectangle 8">
            <a:extLst>
              <a:ext uri="{FF2B5EF4-FFF2-40B4-BE49-F238E27FC236}">
                <a16:creationId xmlns:a16="http://schemas.microsoft.com/office/drawing/2014/main" id="{2CFAD961-91F7-41FB-9E04-45B6E8938055}"/>
              </a:ext>
            </a:extLst>
          </p:cNvPr>
          <p:cNvSpPr/>
          <p:nvPr/>
        </p:nvSpPr>
        <p:spPr>
          <a:xfrm>
            <a:off x="0" y="23983"/>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US"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CHEMICALS</a:t>
            </a:r>
            <a:endPar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FCA73-DE1C-4753-B775-AAE4ED3CAD3A}"/>
              </a:ext>
            </a:extLst>
          </p:cNvPr>
          <p:cNvSpPr>
            <a:spLocks noGrp="1"/>
          </p:cNvSpPr>
          <p:nvPr>
            <p:ph type="sldNum" sz="quarter" idx="12"/>
          </p:nvPr>
        </p:nvSpPr>
        <p:spPr/>
        <p:txBody>
          <a:bodyPr/>
          <a:lstStyle/>
          <a:p>
            <a:fld id="{55091FC8-3BB1-4CF1-8EAE-C17CBF81187E}" type="slidenum">
              <a:rPr lang="en-ZA" smtClean="0"/>
              <a:t>12</a:t>
            </a:fld>
            <a:endParaRPr lang="en-ZA"/>
          </a:p>
        </p:txBody>
      </p:sp>
      <p:graphicFrame>
        <p:nvGraphicFramePr>
          <p:cNvPr id="4" name="Table 3">
            <a:extLst>
              <a:ext uri="{FF2B5EF4-FFF2-40B4-BE49-F238E27FC236}">
                <a16:creationId xmlns:a16="http://schemas.microsoft.com/office/drawing/2014/main" id="{A90CF7D4-08EE-408C-9D83-CB6C20FCE8C7}"/>
              </a:ext>
            </a:extLst>
          </p:cNvPr>
          <p:cNvGraphicFramePr>
            <a:graphicFrameLocks noGrp="1"/>
          </p:cNvGraphicFramePr>
          <p:nvPr>
            <p:extLst>
              <p:ext uri="{D42A27DB-BD31-4B8C-83A1-F6EECF244321}">
                <p14:modId xmlns:p14="http://schemas.microsoft.com/office/powerpoint/2010/main" val="79354269"/>
              </p:ext>
            </p:extLst>
          </p:nvPr>
        </p:nvGraphicFramePr>
        <p:xfrm>
          <a:off x="79130" y="992011"/>
          <a:ext cx="12033739" cy="4934248"/>
        </p:xfrm>
        <a:graphic>
          <a:graphicData uri="http://schemas.openxmlformats.org/drawingml/2006/table">
            <a:tbl>
              <a:tblPr/>
              <a:tblGrid>
                <a:gridCol w="524547">
                  <a:extLst>
                    <a:ext uri="{9D8B030D-6E8A-4147-A177-3AD203B41FA5}">
                      <a16:colId xmlns:a16="http://schemas.microsoft.com/office/drawing/2014/main" val="2879942863"/>
                    </a:ext>
                  </a:extLst>
                </a:gridCol>
                <a:gridCol w="1162233">
                  <a:extLst>
                    <a:ext uri="{9D8B030D-6E8A-4147-A177-3AD203B41FA5}">
                      <a16:colId xmlns:a16="http://schemas.microsoft.com/office/drawing/2014/main" val="1543400904"/>
                    </a:ext>
                  </a:extLst>
                </a:gridCol>
                <a:gridCol w="2231898">
                  <a:extLst>
                    <a:ext uri="{9D8B030D-6E8A-4147-A177-3AD203B41FA5}">
                      <a16:colId xmlns:a16="http://schemas.microsoft.com/office/drawing/2014/main" val="1396075670"/>
                    </a:ext>
                  </a:extLst>
                </a:gridCol>
                <a:gridCol w="2591882">
                  <a:extLst>
                    <a:ext uri="{9D8B030D-6E8A-4147-A177-3AD203B41FA5}">
                      <a16:colId xmlns:a16="http://schemas.microsoft.com/office/drawing/2014/main" val="1256805460"/>
                    </a:ext>
                  </a:extLst>
                </a:gridCol>
                <a:gridCol w="946243">
                  <a:extLst>
                    <a:ext uri="{9D8B030D-6E8A-4147-A177-3AD203B41FA5}">
                      <a16:colId xmlns:a16="http://schemas.microsoft.com/office/drawing/2014/main" val="2400804853"/>
                    </a:ext>
                  </a:extLst>
                </a:gridCol>
                <a:gridCol w="1326797">
                  <a:extLst>
                    <a:ext uri="{9D8B030D-6E8A-4147-A177-3AD203B41FA5}">
                      <a16:colId xmlns:a16="http://schemas.microsoft.com/office/drawing/2014/main" val="2949259885"/>
                    </a:ext>
                  </a:extLst>
                </a:gridCol>
                <a:gridCol w="1553073">
                  <a:extLst>
                    <a:ext uri="{9D8B030D-6E8A-4147-A177-3AD203B41FA5}">
                      <a16:colId xmlns:a16="http://schemas.microsoft.com/office/drawing/2014/main" val="3322181399"/>
                    </a:ext>
                  </a:extLst>
                </a:gridCol>
                <a:gridCol w="1697066">
                  <a:extLst>
                    <a:ext uri="{9D8B030D-6E8A-4147-A177-3AD203B41FA5}">
                      <a16:colId xmlns:a16="http://schemas.microsoft.com/office/drawing/2014/main" val="2608616254"/>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3677938216"/>
                  </a:ext>
                </a:extLst>
              </a:tr>
              <a:tr h="269631">
                <a:tc>
                  <a:txBody>
                    <a:bodyPr/>
                    <a:lstStyle/>
                    <a:p>
                      <a:pPr algn="ctr"/>
                      <a:r>
                        <a:rPr lang="en-US" sz="1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11</a:t>
                      </a:r>
                      <a:endParaRPr lang="en-ZA" sz="1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General Energy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Biofuels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225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Bothaville, Free State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2789920"/>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General Energy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Energy Infrastructure Development Project (EIDP)</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1.24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Blended Finance Solutions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Limpopo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44238268"/>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13</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General Energy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Central Energy Fund (CEF)</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Komatipoort</a:t>
                      </a:r>
                      <a:r>
                        <a:rPr lang="en-ZA" sz="1400" b="1" i="0" u="none" strike="noStrike" dirty="0">
                          <a:solidFill>
                            <a:srgbClr val="000000"/>
                          </a:solidFill>
                          <a:effectLst/>
                          <a:latin typeface="Calibri" panose="020F0502020204030204" pitchFamily="34" charset="0"/>
                        </a:rPr>
                        <a:t> 1000MW Gas to Power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1.53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Financial and technical investments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Komatipoort in the Mpumalanga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8349002"/>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14</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 Holdings SOC 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Kusile Ash Dump Facility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256.83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Kusile Power Station Victor Khanye Municipality, Delmas, Mpumalanga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0242437"/>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15</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 Group Capital Division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Kendal Continuous Ash dam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149.84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Kendal Power Station, Kendal Road, Ogies, 2230, Mpumalanga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6751965"/>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16</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 Holdings Soc 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Lethabo Particulate Emissions Reduction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81.26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Lethabo Power Station, Deneysville Rd, Viljoensdrift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964152"/>
                  </a:ext>
                </a:extLst>
              </a:tr>
              <a:tr h="384224">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17</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 Holdings SOC 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Kriel High Frequency Transformers (HFT) and Electrostatic Precipitators (ESP) Projects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81.15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Kriel Power Station</a:t>
                      </a:r>
                      <a:br>
                        <a:rPr lang="en-ZA" sz="1400" b="0" i="0" u="none" strike="noStrike" dirty="0">
                          <a:solidFill>
                            <a:srgbClr val="000000"/>
                          </a:solidFill>
                          <a:effectLst/>
                          <a:latin typeface="Calibri" panose="020F0502020204030204" pitchFamily="34" charset="0"/>
                        </a:rPr>
                      </a:br>
                      <a:r>
                        <a:rPr lang="en-ZA" sz="1400" b="0" i="0" u="none" strike="noStrike" dirty="0" err="1">
                          <a:solidFill>
                            <a:srgbClr val="000000"/>
                          </a:solidFill>
                          <a:effectLst/>
                          <a:latin typeface="Calibri" panose="020F0502020204030204" pitchFamily="34" charset="0"/>
                        </a:rPr>
                        <a:t>Bethal</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Ogies</a:t>
                      </a:r>
                      <a:r>
                        <a:rPr lang="en-ZA" sz="1400" b="0" i="0" u="none" strike="noStrike" dirty="0">
                          <a:solidFill>
                            <a:srgbClr val="000000"/>
                          </a:solidFill>
                          <a:effectLst/>
                          <a:latin typeface="Calibri" panose="020F0502020204030204" pitchFamily="34" charset="0"/>
                        </a:rPr>
                        <a:t> Rd, Kriel, 2271. RSA</a:t>
                      </a:r>
                      <a:br>
                        <a:rPr lang="en-ZA" sz="1400" b="0" i="0" u="none" strike="noStrike" dirty="0">
                          <a:solidFill>
                            <a:srgbClr val="000000"/>
                          </a:solidFill>
                          <a:effectLst/>
                          <a:latin typeface="Calibri" panose="020F0502020204030204" pitchFamily="34" charset="0"/>
                        </a:rPr>
                      </a:br>
                      <a:endParaRPr lang="en-ZA" sz="1400" b="0" i="0" u="none" strike="noStrike" dirty="0">
                        <a:solidFill>
                          <a:srgbClr val="000000"/>
                        </a:solidFill>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8324905"/>
                  </a:ext>
                </a:extLst>
              </a:tr>
            </a:tbl>
          </a:graphicData>
        </a:graphic>
      </p:graphicFrame>
      <p:sp>
        <p:nvSpPr>
          <p:cNvPr id="5" name="Rectangle 4">
            <a:extLst>
              <a:ext uri="{FF2B5EF4-FFF2-40B4-BE49-F238E27FC236}">
                <a16:creationId xmlns:a16="http://schemas.microsoft.com/office/drawing/2014/main" id="{E444C10B-5528-427F-A28D-5718CCC209C2}"/>
              </a:ext>
            </a:extLst>
          </p:cNvPr>
          <p:cNvSpPr/>
          <p:nvPr/>
        </p:nvSpPr>
        <p:spPr>
          <a:xfrm>
            <a:off x="0" y="-39321"/>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ENERGY</a:t>
            </a:r>
          </a:p>
        </p:txBody>
      </p:sp>
      <p:graphicFrame>
        <p:nvGraphicFramePr>
          <p:cNvPr id="6" name="Table 5">
            <a:extLst>
              <a:ext uri="{FF2B5EF4-FFF2-40B4-BE49-F238E27FC236}">
                <a16:creationId xmlns:a16="http://schemas.microsoft.com/office/drawing/2014/main" id="{669E2A83-0EAF-4823-9FF7-8C304350D57D}"/>
              </a:ext>
            </a:extLst>
          </p:cNvPr>
          <p:cNvGraphicFramePr>
            <a:graphicFrameLocks noGrp="1"/>
          </p:cNvGraphicFramePr>
          <p:nvPr>
            <p:extLst>
              <p:ext uri="{D42A27DB-BD31-4B8C-83A1-F6EECF244321}">
                <p14:modId xmlns:p14="http://schemas.microsoft.com/office/powerpoint/2010/main" val="1659210870"/>
              </p:ext>
            </p:extLst>
          </p:nvPr>
        </p:nvGraphicFramePr>
        <p:xfrm>
          <a:off x="64475" y="5926259"/>
          <a:ext cx="12127525" cy="643451"/>
        </p:xfrm>
        <a:graphic>
          <a:graphicData uri="http://schemas.openxmlformats.org/drawingml/2006/table">
            <a:tbl>
              <a:tblPr/>
              <a:tblGrid>
                <a:gridCol w="528635">
                  <a:extLst>
                    <a:ext uri="{9D8B030D-6E8A-4147-A177-3AD203B41FA5}">
                      <a16:colId xmlns:a16="http://schemas.microsoft.com/office/drawing/2014/main" val="2001576260"/>
                    </a:ext>
                  </a:extLst>
                </a:gridCol>
                <a:gridCol w="1172385">
                  <a:extLst>
                    <a:ext uri="{9D8B030D-6E8A-4147-A177-3AD203B41FA5}">
                      <a16:colId xmlns:a16="http://schemas.microsoft.com/office/drawing/2014/main" val="466944142"/>
                    </a:ext>
                  </a:extLst>
                </a:gridCol>
                <a:gridCol w="2229730">
                  <a:extLst>
                    <a:ext uri="{9D8B030D-6E8A-4147-A177-3AD203B41FA5}">
                      <a16:colId xmlns:a16="http://schemas.microsoft.com/office/drawing/2014/main" val="761764365"/>
                    </a:ext>
                  </a:extLst>
                </a:gridCol>
                <a:gridCol w="2609557">
                  <a:extLst>
                    <a:ext uri="{9D8B030D-6E8A-4147-A177-3AD203B41FA5}">
                      <a16:colId xmlns:a16="http://schemas.microsoft.com/office/drawing/2014/main" val="963542963"/>
                    </a:ext>
                  </a:extLst>
                </a:gridCol>
                <a:gridCol w="914400">
                  <a:extLst>
                    <a:ext uri="{9D8B030D-6E8A-4147-A177-3AD203B41FA5}">
                      <a16:colId xmlns:a16="http://schemas.microsoft.com/office/drawing/2014/main" val="3219510910"/>
                    </a:ext>
                  </a:extLst>
                </a:gridCol>
                <a:gridCol w="1329396">
                  <a:extLst>
                    <a:ext uri="{9D8B030D-6E8A-4147-A177-3AD203B41FA5}">
                      <a16:colId xmlns:a16="http://schemas.microsoft.com/office/drawing/2014/main" val="2911709951"/>
                    </a:ext>
                  </a:extLst>
                </a:gridCol>
                <a:gridCol w="1582616">
                  <a:extLst>
                    <a:ext uri="{9D8B030D-6E8A-4147-A177-3AD203B41FA5}">
                      <a16:colId xmlns:a16="http://schemas.microsoft.com/office/drawing/2014/main" val="4027719916"/>
                    </a:ext>
                  </a:extLst>
                </a:gridCol>
                <a:gridCol w="1760806">
                  <a:extLst>
                    <a:ext uri="{9D8B030D-6E8A-4147-A177-3AD203B41FA5}">
                      <a16:colId xmlns:a16="http://schemas.microsoft.com/office/drawing/2014/main" val="3900094026"/>
                    </a:ext>
                  </a:extLst>
                </a:gridCol>
              </a:tblGrid>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18</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Generation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Eskom Holdings SOC 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Medupi Flue Gas Desulphurisation (FGD)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2.28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Medupi Power Station in Lephalale, Limpopo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2497688"/>
                  </a:ext>
                </a:extLst>
              </a:tr>
            </a:tbl>
          </a:graphicData>
        </a:graphic>
      </p:graphicFrame>
    </p:spTree>
    <p:extLst>
      <p:ext uri="{BB962C8B-B14F-4D97-AF65-F5344CB8AC3E}">
        <p14:creationId xmlns:p14="http://schemas.microsoft.com/office/powerpoint/2010/main" val="351006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E7430-7964-4B85-A327-272E7433F140}"/>
              </a:ext>
            </a:extLst>
          </p:cNvPr>
          <p:cNvSpPr>
            <a:spLocks noGrp="1"/>
          </p:cNvSpPr>
          <p:nvPr>
            <p:ph type="sldNum" sz="quarter" idx="12"/>
          </p:nvPr>
        </p:nvSpPr>
        <p:spPr/>
        <p:txBody>
          <a:bodyPr/>
          <a:lstStyle/>
          <a:p>
            <a:fld id="{55091FC8-3BB1-4CF1-8EAE-C17CBF81187E}" type="slidenum">
              <a:rPr lang="en-ZA" smtClean="0"/>
              <a:t>13</a:t>
            </a:fld>
            <a:endParaRPr lang="en-ZA"/>
          </a:p>
        </p:txBody>
      </p:sp>
      <p:graphicFrame>
        <p:nvGraphicFramePr>
          <p:cNvPr id="3" name="Table 2">
            <a:extLst>
              <a:ext uri="{FF2B5EF4-FFF2-40B4-BE49-F238E27FC236}">
                <a16:creationId xmlns:a16="http://schemas.microsoft.com/office/drawing/2014/main" id="{91F4464C-4FAD-4058-AFD6-08BDAE3A9F1A}"/>
              </a:ext>
            </a:extLst>
          </p:cNvPr>
          <p:cNvGraphicFramePr>
            <a:graphicFrameLocks noGrp="1"/>
          </p:cNvGraphicFramePr>
          <p:nvPr>
            <p:extLst>
              <p:ext uri="{D42A27DB-BD31-4B8C-83A1-F6EECF244321}">
                <p14:modId xmlns:p14="http://schemas.microsoft.com/office/powerpoint/2010/main" val="3947778422"/>
              </p:ext>
            </p:extLst>
          </p:nvPr>
        </p:nvGraphicFramePr>
        <p:xfrm>
          <a:off x="64475" y="2156216"/>
          <a:ext cx="12127525" cy="1286902"/>
        </p:xfrm>
        <a:graphic>
          <a:graphicData uri="http://schemas.openxmlformats.org/drawingml/2006/table">
            <a:tbl>
              <a:tblPr/>
              <a:tblGrid>
                <a:gridCol w="528635">
                  <a:extLst>
                    <a:ext uri="{9D8B030D-6E8A-4147-A177-3AD203B41FA5}">
                      <a16:colId xmlns:a16="http://schemas.microsoft.com/office/drawing/2014/main" val="355356191"/>
                    </a:ext>
                  </a:extLst>
                </a:gridCol>
                <a:gridCol w="1383399">
                  <a:extLst>
                    <a:ext uri="{9D8B030D-6E8A-4147-A177-3AD203B41FA5}">
                      <a16:colId xmlns:a16="http://schemas.microsoft.com/office/drawing/2014/main" val="1101094879"/>
                    </a:ext>
                  </a:extLst>
                </a:gridCol>
                <a:gridCol w="2053883">
                  <a:extLst>
                    <a:ext uri="{9D8B030D-6E8A-4147-A177-3AD203B41FA5}">
                      <a16:colId xmlns:a16="http://schemas.microsoft.com/office/drawing/2014/main" val="1497102331"/>
                    </a:ext>
                  </a:extLst>
                </a:gridCol>
                <a:gridCol w="2525151">
                  <a:extLst>
                    <a:ext uri="{9D8B030D-6E8A-4147-A177-3AD203B41FA5}">
                      <a16:colId xmlns:a16="http://schemas.microsoft.com/office/drawing/2014/main" val="2757842490"/>
                    </a:ext>
                  </a:extLst>
                </a:gridCol>
                <a:gridCol w="1023851">
                  <a:extLst>
                    <a:ext uri="{9D8B030D-6E8A-4147-A177-3AD203B41FA5}">
                      <a16:colId xmlns:a16="http://schemas.microsoft.com/office/drawing/2014/main" val="313314579"/>
                    </a:ext>
                  </a:extLst>
                </a:gridCol>
                <a:gridCol w="1170709">
                  <a:extLst>
                    <a:ext uri="{9D8B030D-6E8A-4147-A177-3AD203B41FA5}">
                      <a16:colId xmlns:a16="http://schemas.microsoft.com/office/drawing/2014/main" val="1871372605"/>
                    </a:ext>
                  </a:extLst>
                </a:gridCol>
                <a:gridCol w="1237957">
                  <a:extLst>
                    <a:ext uri="{9D8B030D-6E8A-4147-A177-3AD203B41FA5}">
                      <a16:colId xmlns:a16="http://schemas.microsoft.com/office/drawing/2014/main" val="2807554161"/>
                    </a:ext>
                  </a:extLst>
                </a:gridCol>
                <a:gridCol w="2203940">
                  <a:extLst>
                    <a:ext uri="{9D8B030D-6E8A-4147-A177-3AD203B41FA5}">
                      <a16:colId xmlns:a16="http://schemas.microsoft.com/office/drawing/2014/main" val="2119838699"/>
                    </a:ext>
                  </a:extLst>
                </a:gridCol>
              </a:tblGrid>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a:t>
                      </a:r>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9</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Hydrogen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nl-NL" sz="1400" b="1" i="0" u="none" strike="noStrike" dirty="0">
                          <a:solidFill>
                            <a:srgbClr val="000000"/>
                          </a:solidFill>
                          <a:effectLst/>
                          <a:latin typeface="Calibri" panose="020F0502020204030204" pitchFamily="34" charset="0"/>
                        </a:rPr>
                        <a:t>Coega Green Hydrogen Project (HIVE)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5.9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Development Funding, 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Coega, Eastern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18865124"/>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a:t>
                      </a:r>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0</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Hydrogen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Mitochondria Energy Systems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The Hydrogen Valley Innovation Hub</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60, 1 million in phase 1</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Equity, Grant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 Research</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it-IT" sz="1400" b="0" i="0" u="none" strike="noStrike" dirty="0">
                          <a:solidFill>
                            <a:srgbClr val="000000"/>
                          </a:solidFill>
                          <a:effectLst/>
                          <a:latin typeface="Calibri" panose="020F0502020204030204" pitchFamily="34" charset="0"/>
                        </a:rPr>
                        <a:t>Emfuleni Vaal Special Economic Zone, Gauteng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3890585"/>
                  </a:ext>
                </a:extLst>
              </a:tr>
            </a:tbl>
          </a:graphicData>
        </a:graphic>
      </p:graphicFrame>
      <p:graphicFrame>
        <p:nvGraphicFramePr>
          <p:cNvPr id="4" name="Table 3">
            <a:extLst>
              <a:ext uri="{FF2B5EF4-FFF2-40B4-BE49-F238E27FC236}">
                <a16:creationId xmlns:a16="http://schemas.microsoft.com/office/drawing/2014/main" id="{704E4F3E-DCAC-4059-A131-AE58973A61F9}"/>
              </a:ext>
            </a:extLst>
          </p:cNvPr>
          <p:cNvGraphicFramePr>
            <a:graphicFrameLocks noGrp="1"/>
          </p:cNvGraphicFramePr>
          <p:nvPr>
            <p:extLst>
              <p:ext uri="{D42A27DB-BD31-4B8C-83A1-F6EECF244321}">
                <p14:modId xmlns:p14="http://schemas.microsoft.com/office/powerpoint/2010/main" val="617004958"/>
              </p:ext>
            </p:extLst>
          </p:nvPr>
        </p:nvGraphicFramePr>
        <p:xfrm>
          <a:off x="64475" y="1512765"/>
          <a:ext cx="12127525" cy="643451"/>
        </p:xfrm>
        <a:graphic>
          <a:graphicData uri="http://schemas.openxmlformats.org/drawingml/2006/table">
            <a:tbl>
              <a:tblPr/>
              <a:tblGrid>
                <a:gridCol w="528635">
                  <a:extLst>
                    <a:ext uri="{9D8B030D-6E8A-4147-A177-3AD203B41FA5}">
                      <a16:colId xmlns:a16="http://schemas.microsoft.com/office/drawing/2014/main" val="1258450378"/>
                    </a:ext>
                  </a:extLst>
                </a:gridCol>
                <a:gridCol w="1383399">
                  <a:extLst>
                    <a:ext uri="{9D8B030D-6E8A-4147-A177-3AD203B41FA5}">
                      <a16:colId xmlns:a16="http://schemas.microsoft.com/office/drawing/2014/main" val="2200829013"/>
                    </a:ext>
                  </a:extLst>
                </a:gridCol>
                <a:gridCol w="2053883">
                  <a:extLst>
                    <a:ext uri="{9D8B030D-6E8A-4147-A177-3AD203B41FA5}">
                      <a16:colId xmlns:a16="http://schemas.microsoft.com/office/drawing/2014/main" val="651914105"/>
                    </a:ext>
                  </a:extLst>
                </a:gridCol>
                <a:gridCol w="2525151">
                  <a:extLst>
                    <a:ext uri="{9D8B030D-6E8A-4147-A177-3AD203B41FA5}">
                      <a16:colId xmlns:a16="http://schemas.microsoft.com/office/drawing/2014/main" val="1976094652"/>
                    </a:ext>
                  </a:extLst>
                </a:gridCol>
                <a:gridCol w="1023851">
                  <a:extLst>
                    <a:ext uri="{9D8B030D-6E8A-4147-A177-3AD203B41FA5}">
                      <a16:colId xmlns:a16="http://schemas.microsoft.com/office/drawing/2014/main" val="3689217284"/>
                    </a:ext>
                  </a:extLst>
                </a:gridCol>
                <a:gridCol w="1170709">
                  <a:extLst>
                    <a:ext uri="{9D8B030D-6E8A-4147-A177-3AD203B41FA5}">
                      <a16:colId xmlns:a16="http://schemas.microsoft.com/office/drawing/2014/main" val="4010996099"/>
                    </a:ext>
                  </a:extLst>
                </a:gridCol>
                <a:gridCol w="1237957">
                  <a:extLst>
                    <a:ext uri="{9D8B030D-6E8A-4147-A177-3AD203B41FA5}">
                      <a16:colId xmlns:a16="http://schemas.microsoft.com/office/drawing/2014/main" val="1120661194"/>
                    </a:ext>
                  </a:extLst>
                </a:gridCol>
                <a:gridCol w="2203940">
                  <a:extLst>
                    <a:ext uri="{9D8B030D-6E8A-4147-A177-3AD203B41FA5}">
                      <a16:colId xmlns:a16="http://schemas.microsoft.com/office/drawing/2014/main" val="1366042883"/>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372470321"/>
                  </a:ext>
                </a:extLst>
              </a:tr>
            </a:tbl>
          </a:graphicData>
        </a:graphic>
      </p:graphicFrame>
      <p:sp>
        <p:nvSpPr>
          <p:cNvPr id="5" name="Rectangle 4">
            <a:extLst>
              <a:ext uri="{FF2B5EF4-FFF2-40B4-BE49-F238E27FC236}">
                <a16:creationId xmlns:a16="http://schemas.microsoft.com/office/drawing/2014/main" id="{287CA5B9-CD35-4955-9CED-16B799FFE246}"/>
              </a:ext>
            </a:extLst>
          </p:cNvPr>
          <p:cNvSpPr/>
          <p:nvPr/>
        </p:nvSpPr>
        <p:spPr>
          <a:xfrm>
            <a:off x="0" y="-74490"/>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ENERGY</a:t>
            </a:r>
          </a:p>
        </p:txBody>
      </p:sp>
    </p:spTree>
    <p:extLst>
      <p:ext uri="{BB962C8B-B14F-4D97-AF65-F5344CB8AC3E}">
        <p14:creationId xmlns:p14="http://schemas.microsoft.com/office/powerpoint/2010/main" val="244324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CDF5E6-40C4-469C-8B78-41F2206D8337}"/>
              </a:ext>
            </a:extLst>
          </p:cNvPr>
          <p:cNvSpPr>
            <a:spLocks noGrp="1"/>
          </p:cNvSpPr>
          <p:nvPr>
            <p:ph type="sldNum" sz="quarter" idx="12"/>
          </p:nvPr>
        </p:nvSpPr>
        <p:spPr/>
        <p:txBody>
          <a:bodyPr/>
          <a:lstStyle/>
          <a:p>
            <a:fld id="{55091FC8-3BB1-4CF1-8EAE-C17CBF81187E}" type="slidenum">
              <a:rPr lang="en-ZA" smtClean="0"/>
              <a:t>14</a:t>
            </a:fld>
            <a:endParaRPr lang="en-ZA"/>
          </a:p>
        </p:txBody>
      </p:sp>
      <p:graphicFrame>
        <p:nvGraphicFramePr>
          <p:cNvPr id="4" name="Table 3">
            <a:extLst>
              <a:ext uri="{FF2B5EF4-FFF2-40B4-BE49-F238E27FC236}">
                <a16:creationId xmlns:a16="http://schemas.microsoft.com/office/drawing/2014/main" id="{A9B6CC2D-88C5-4AD1-BEE7-97434D36AB92}"/>
              </a:ext>
            </a:extLst>
          </p:cNvPr>
          <p:cNvGraphicFramePr>
            <a:graphicFrameLocks noGrp="1"/>
          </p:cNvGraphicFramePr>
          <p:nvPr>
            <p:extLst>
              <p:ext uri="{D42A27DB-BD31-4B8C-83A1-F6EECF244321}">
                <p14:modId xmlns:p14="http://schemas.microsoft.com/office/powerpoint/2010/main" val="2128070906"/>
              </p:ext>
            </p:extLst>
          </p:nvPr>
        </p:nvGraphicFramePr>
        <p:xfrm>
          <a:off x="0" y="1540412"/>
          <a:ext cx="12192001" cy="3867448"/>
        </p:xfrm>
        <a:graphic>
          <a:graphicData uri="http://schemas.openxmlformats.org/drawingml/2006/table">
            <a:tbl>
              <a:tblPr/>
              <a:tblGrid>
                <a:gridCol w="531446">
                  <a:extLst>
                    <a:ext uri="{9D8B030D-6E8A-4147-A177-3AD203B41FA5}">
                      <a16:colId xmlns:a16="http://schemas.microsoft.com/office/drawing/2014/main" val="4025355358"/>
                    </a:ext>
                  </a:extLst>
                </a:gridCol>
                <a:gridCol w="1311422">
                  <a:extLst>
                    <a:ext uri="{9D8B030D-6E8A-4147-A177-3AD203B41FA5}">
                      <a16:colId xmlns:a16="http://schemas.microsoft.com/office/drawing/2014/main" val="647337421"/>
                    </a:ext>
                  </a:extLst>
                </a:gridCol>
                <a:gridCol w="2127347">
                  <a:extLst>
                    <a:ext uri="{9D8B030D-6E8A-4147-A177-3AD203B41FA5}">
                      <a16:colId xmlns:a16="http://schemas.microsoft.com/office/drawing/2014/main" val="790516964"/>
                    </a:ext>
                  </a:extLst>
                </a:gridCol>
                <a:gridCol w="2625969">
                  <a:extLst>
                    <a:ext uri="{9D8B030D-6E8A-4147-A177-3AD203B41FA5}">
                      <a16:colId xmlns:a16="http://schemas.microsoft.com/office/drawing/2014/main" val="4059509195"/>
                    </a:ext>
                  </a:extLst>
                </a:gridCol>
                <a:gridCol w="958688">
                  <a:extLst>
                    <a:ext uri="{9D8B030D-6E8A-4147-A177-3AD203B41FA5}">
                      <a16:colId xmlns:a16="http://schemas.microsoft.com/office/drawing/2014/main" val="3432793976"/>
                    </a:ext>
                  </a:extLst>
                </a:gridCol>
                <a:gridCol w="1344246">
                  <a:extLst>
                    <a:ext uri="{9D8B030D-6E8A-4147-A177-3AD203B41FA5}">
                      <a16:colId xmlns:a16="http://schemas.microsoft.com/office/drawing/2014/main" val="2695717012"/>
                    </a:ext>
                  </a:extLst>
                </a:gridCol>
                <a:gridCol w="1573498">
                  <a:extLst>
                    <a:ext uri="{9D8B030D-6E8A-4147-A177-3AD203B41FA5}">
                      <a16:colId xmlns:a16="http://schemas.microsoft.com/office/drawing/2014/main" val="2865103376"/>
                    </a:ext>
                  </a:extLst>
                </a:gridCol>
                <a:gridCol w="1719385">
                  <a:extLst>
                    <a:ext uri="{9D8B030D-6E8A-4147-A177-3AD203B41FA5}">
                      <a16:colId xmlns:a16="http://schemas.microsoft.com/office/drawing/2014/main" val="3813043060"/>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151458757"/>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21</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Oil &amp; Gas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Saldanha Bay Industrial Development Zone t/a Freeport Saldanha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SKORPIoN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27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Partnership/ 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Financial Support, Technology Partner 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Saldanha, South Africa | Swakopmund, Namibia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28446090"/>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Oil &amp; Gas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Central Energy Fund (CEF)</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SAPREF (Pty) Ltd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15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Durban, Kwa-Zulu Natal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9460579"/>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23</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Oil &amp; Gas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Public Investment Corporation (PIC)</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AgriGas</a:t>
                      </a:r>
                      <a:r>
                        <a:rPr lang="en-ZA" sz="1400" b="1" i="0" u="none" strike="noStrike" dirty="0">
                          <a:solidFill>
                            <a:srgbClr val="000000"/>
                          </a:solidFill>
                          <a:effectLst/>
                          <a:latin typeface="Calibri" panose="020F0502020204030204" pitchFamily="34" charset="0"/>
                        </a:rPr>
                        <a:t> Africa Biogas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245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Asset 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Asset 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Sasolburg area in the Northern Free State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8728155"/>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24</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Oil &amp; Gas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Central Energy Fund (CEF)</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Coega LNG Import Terminal</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1.475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Financial and technical investments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Port of Ngqura near </a:t>
                      </a:r>
                      <a:r>
                        <a:rPr lang="en-ZA" sz="1400" b="0" i="0" u="none" strike="noStrike" dirty="0" err="1">
                          <a:solidFill>
                            <a:srgbClr val="000000"/>
                          </a:solidFill>
                          <a:effectLst/>
                          <a:latin typeface="Calibri" panose="020F0502020204030204" pitchFamily="34" charset="0"/>
                        </a:rPr>
                        <a:t>Gqeberha</a:t>
                      </a:r>
                      <a:r>
                        <a:rPr lang="en-ZA" sz="1400" b="0" i="0" u="none" strike="noStrike" dirty="0">
                          <a:solidFill>
                            <a:srgbClr val="000000"/>
                          </a:solidFill>
                          <a:effectLst/>
                          <a:latin typeface="Calibri" panose="020F0502020204030204" pitchFamily="34" charset="0"/>
                        </a:rPr>
                        <a:t> in the Eastern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4415697"/>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25</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Namaqualand Strengthening PH2</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98.36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28747081"/>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26</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Aggeneis-Paulputs 220kV Line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60.11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15448206"/>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27</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Kusile TX Integration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169.4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Mpumalanga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5604081"/>
                  </a:ext>
                </a:extLst>
              </a:tr>
            </a:tbl>
          </a:graphicData>
        </a:graphic>
      </p:graphicFrame>
      <p:sp>
        <p:nvSpPr>
          <p:cNvPr id="5" name="Rectangle 4">
            <a:extLst>
              <a:ext uri="{FF2B5EF4-FFF2-40B4-BE49-F238E27FC236}">
                <a16:creationId xmlns:a16="http://schemas.microsoft.com/office/drawing/2014/main" id="{5CF68EE6-E4CB-437F-ACD1-F0B1B8F0938A}"/>
              </a:ext>
            </a:extLst>
          </p:cNvPr>
          <p:cNvSpPr/>
          <p:nvPr/>
        </p:nvSpPr>
        <p:spPr>
          <a:xfrm>
            <a:off x="0" y="-39321"/>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ENERGY</a:t>
            </a:r>
          </a:p>
        </p:txBody>
      </p:sp>
    </p:spTree>
    <p:extLst>
      <p:ext uri="{BB962C8B-B14F-4D97-AF65-F5344CB8AC3E}">
        <p14:creationId xmlns:p14="http://schemas.microsoft.com/office/powerpoint/2010/main" val="235951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DC3EB-D71F-46FA-BC0A-66FB8BEA63EE}"/>
              </a:ext>
            </a:extLst>
          </p:cNvPr>
          <p:cNvSpPr>
            <a:spLocks noGrp="1"/>
          </p:cNvSpPr>
          <p:nvPr>
            <p:ph type="sldNum" sz="quarter" idx="12"/>
          </p:nvPr>
        </p:nvSpPr>
        <p:spPr/>
        <p:txBody>
          <a:bodyPr/>
          <a:lstStyle/>
          <a:p>
            <a:fld id="{55091FC8-3BB1-4CF1-8EAE-C17CBF81187E}" type="slidenum">
              <a:rPr lang="en-ZA" smtClean="0"/>
              <a:t>15</a:t>
            </a:fld>
            <a:endParaRPr lang="en-ZA"/>
          </a:p>
        </p:txBody>
      </p:sp>
      <p:graphicFrame>
        <p:nvGraphicFramePr>
          <p:cNvPr id="3" name="Table 2">
            <a:extLst>
              <a:ext uri="{FF2B5EF4-FFF2-40B4-BE49-F238E27FC236}">
                <a16:creationId xmlns:a16="http://schemas.microsoft.com/office/drawing/2014/main" id="{95D42076-05E8-4840-BBA2-2A9093015731}"/>
              </a:ext>
            </a:extLst>
          </p:cNvPr>
          <p:cNvGraphicFramePr>
            <a:graphicFrameLocks noGrp="1"/>
          </p:cNvGraphicFramePr>
          <p:nvPr>
            <p:extLst>
              <p:ext uri="{D42A27DB-BD31-4B8C-83A1-F6EECF244321}">
                <p14:modId xmlns:p14="http://schemas.microsoft.com/office/powerpoint/2010/main" val="2169580633"/>
              </p:ext>
            </p:extLst>
          </p:nvPr>
        </p:nvGraphicFramePr>
        <p:xfrm>
          <a:off x="124851" y="2111607"/>
          <a:ext cx="11942298" cy="3870819"/>
        </p:xfrm>
        <a:graphic>
          <a:graphicData uri="http://schemas.openxmlformats.org/drawingml/2006/table">
            <a:tbl>
              <a:tblPr/>
              <a:tblGrid>
                <a:gridCol w="520561">
                  <a:extLst>
                    <a:ext uri="{9D8B030D-6E8A-4147-A177-3AD203B41FA5}">
                      <a16:colId xmlns:a16="http://schemas.microsoft.com/office/drawing/2014/main" val="408858736"/>
                    </a:ext>
                  </a:extLst>
                </a:gridCol>
                <a:gridCol w="1153401">
                  <a:extLst>
                    <a:ext uri="{9D8B030D-6E8A-4147-A177-3AD203B41FA5}">
                      <a16:colId xmlns:a16="http://schemas.microsoft.com/office/drawing/2014/main" val="2593711734"/>
                    </a:ext>
                  </a:extLst>
                </a:gridCol>
                <a:gridCol w="2214939">
                  <a:extLst>
                    <a:ext uri="{9D8B030D-6E8A-4147-A177-3AD203B41FA5}">
                      <a16:colId xmlns:a16="http://schemas.microsoft.com/office/drawing/2014/main" val="360721357"/>
                    </a:ext>
                  </a:extLst>
                </a:gridCol>
                <a:gridCol w="2572187">
                  <a:extLst>
                    <a:ext uri="{9D8B030D-6E8A-4147-A177-3AD203B41FA5}">
                      <a16:colId xmlns:a16="http://schemas.microsoft.com/office/drawing/2014/main" val="1589133487"/>
                    </a:ext>
                  </a:extLst>
                </a:gridCol>
                <a:gridCol w="939053">
                  <a:extLst>
                    <a:ext uri="{9D8B030D-6E8A-4147-A177-3AD203B41FA5}">
                      <a16:colId xmlns:a16="http://schemas.microsoft.com/office/drawing/2014/main" val="105007797"/>
                    </a:ext>
                  </a:extLst>
                </a:gridCol>
                <a:gridCol w="1316715">
                  <a:extLst>
                    <a:ext uri="{9D8B030D-6E8A-4147-A177-3AD203B41FA5}">
                      <a16:colId xmlns:a16="http://schemas.microsoft.com/office/drawing/2014/main" val="4120846396"/>
                    </a:ext>
                  </a:extLst>
                </a:gridCol>
                <a:gridCol w="1541272">
                  <a:extLst>
                    <a:ext uri="{9D8B030D-6E8A-4147-A177-3AD203B41FA5}">
                      <a16:colId xmlns:a16="http://schemas.microsoft.com/office/drawing/2014/main" val="1651201651"/>
                    </a:ext>
                  </a:extLst>
                </a:gridCol>
                <a:gridCol w="1684170">
                  <a:extLst>
                    <a:ext uri="{9D8B030D-6E8A-4147-A177-3AD203B41FA5}">
                      <a16:colId xmlns:a16="http://schemas.microsoft.com/office/drawing/2014/main" val="1666465176"/>
                    </a:ext>
                  </a:extLst>
                </a:gridCol>
              </a:tblGrid>
              <a:tr h="256149">
                <a:tc>
                  <a:txBody>
                    <a:bodyPr/>
                    <a:lstStyle/>
                    <a:p>
                      <a:pPr algn="ctr" fontAlgn="t"/>
                      <a:r>
                        <a:rPr lang="en-ZA" sz="1400" b="1" i="0" u="none" strike="noStrike">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661697410"/>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28</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Emkhiweni 400/132kV S/S Integr Ph 1A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76.5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Mpumalanga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0223190"/>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29</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Erica MTS + Phillipi-Erica 400kV Line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60.11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7441967"/>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30</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Hydra-Kronos-Aries 400kV line 2- IPP</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125.68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0023883"/>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31</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000000"/>
                          </a:solidFill>
                          <a:effectLst/>
                          <a:latin typeface="Calibri" panose="020F0502020204030204" pitchFamily="34" charset="0"/>
                        </a:rPr>
                        <a:t>IPP Highveld South Phase 2 Wonderkrag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81.97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Mpumalanga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2435221"/>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Kimberley Ph 4B: Boundary 400kV Ph 2</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60.11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8253958"/>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33</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Koeberg</a:t>
                      </a:r>
                      <a:r>
                        <a:rPr lang="en-ZA" sz="1400" b="1" i="0" u="none" strike="noStrike" dirty="0">
                          <a:solidFill>
                            <a:srgbClr val="000000"/>
                          </a:solidFill>
                          <a:effectLst/>
                          <a:latin typeface="Calibri" panose="020F0502020204030204" pitchFamily="34" charset="0"/>
                        </a:rPr>
                        <a:t> 400 </a:t>
                      </a:r>
                      <a:r>
                        <a:rPr lang="en-ZA" sz="1400" b="1" i="0" u="none" strike="noStrike" dirty="0" err="1">
                          <a:solidFill>
                            <a:srgbClr val="000000"/>
                          </a:solidFill>
                          <a:effectLst/>
                          <a:latin typeface="Calibri" panose="020F0502020204030204" pitchFamily="34" charset="0"/>
                        </a:rPr>
                        <a:t>Kv</a:t>
                      </a:r>
                      <a:r>
                        <a:rPr lang="en-ZA" sz="1400" b="1" i="0" u="none" strike="noStrike" dirty="0">
                          <a:solidFill>
                            <a:srgbClr val="000000"/>
                          </a:solidFill>
                          <a:effectLst/>
                          <a:latin typeface="Calibri" panose="020F0502020204030204" pitchFamily="34" charset="0"/>
                        </a:rPr>
                        <a:t> Busbar </a:t>
                      </a:r>
                      <a:r>
                        <a:rPr lang="en-ZA" sz="1400" b="1" i="0" u="none" strike="noStrike" dirty="0" err="1">
                          <a:solidFill>
                            <a:srgbClr val="000000"/>
                          </a:solidFill>
                          <a:effectLst/>
                          <a:latin typeface="Calibri" panose="020F0502020204030204" pitchFamily="34" charset="0"/>
                        </a:rPr>
                        <a:t>Reconfig</a:t>
                      </a:r>
                      <a:r>
                        <a:rPr lang="en-ZA" sz="1400" b="1" i="0" u="none" strike="noStrike" dirty="0">
                          <a:solidFill>
                            <a:srgbClr val="000000"/>
                          </a:solidFill>
                          <a:effectLst/>
                          <a:latin typeface="Calibri" panose="020F0502020204030204" pitchFamily="34" charset="0"/>
                        </a:rPr>
                        <a:t> and Trans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81.97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5774242"/>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34</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Upington Str: Aries-Upington 400kV line 1-IPP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65.57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97881056"/>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35</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Transmission/Upgrading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ESKOM</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Waterberg GX Integration: 400kV Stability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114.75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Limpopo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8417378"/>
                  </a:ext>
                </a:extLst>
              </a:tr>
            </a:tbl>
          </a:graphicData>
        </a:graphic>
      </p:graphicFrame>
      <p:sp>
        <p:nvSpPr>
          <p:cNvPr id="4" name="Rectangle 3">
            <a:extLst>
              <a:ext uri="{FF2B5EF4-FFF2-40B4-BE49-F238E27FC236}">
                <a16:creationId xmlns:a16="http://schemas.microsoft.com/office/drawing/2014/main" id="{5D7FDF42-B256-415D-9783-018EBF0AE3C7}"/>
              </a:ext>
            </a:extLst>
          </p:cNvPr>
          <p:cNvSpPr/>
          <p:nvPr/>
        </p:nvSpPr>
        <p:spPr>
          <a:xfrm>
            <a:off x="0" y="-39321"/>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ENERGY</a:t>
            </a:r>
          </a:p>
        </p:txBody>
      </p:sp>
    </p:spTree>
    <p:extLst>
      <p:ext uri="{BB962C8B-B14F-4D97-AF65-F5344CB8AC3E}">
        <p14:creationId xmlns:p14="http://schemas.microsoft.com/office/powerpoint/2010/main" val="284361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8BEF5-8ED3-46AF-9E39-F21B5A90024B}"/>
              </a:ext>
            </a:extLst>
          </p:cNvPr>
          <p:cNvSpPr>
            <a:spLocks noGrp="1"/>
          </p:cNvSpPr>
          <p:nvPr>
            <p:ph type="sldNum" sz="quarter" idx="12"/>
          </p:nvPr>
        </p:nvSpPr>
        <p:spPr/>
        <p:txBody>
          <a:bodyPr/>
          <a:lstStyle/>
          <a:p>
            <a:fld id="{55091FC8-3BB1-4CF1-8EAE-C17CBF81187E}" type="slidenum">
              <a:rPr lang="en-ZA" smtClean="0"/>
              <a:t>16</a:t>
            </a:fld>
            <a:endParaRPr lang="en-ZA"/>
          </a:p>
        </p:txBody>
      </p:sp>
      <p:graphicFrame>
        <p:nvGraphicFramePr>
          <p:cNvPr id="3" name="Table 2">
            <a:extLst>
              <a:ext uri="{FF2B5EF4-FFF2-40B4-BE49-F238E27FC236}">
                <a16:creationId xmlns:a16="http://schemas.microsoft.com/office/drawing/2014/main" id="{7801FAB4-AB89-4061-AB4A-E7B88F8519DE}"/>
              </a:ext>
            </a:extLst>
          </p:cNvPr>
          <p:cNvGraphicFramePr>
            <a:graphicFrameLocks noGrp="1"/>
          </p:cNvGraphicFramePr>
          <p:nvPr>
            <p:extLst>
              <p:ext uri="{D42A27DB-BD31-4B8C-83A1-F6EECF244321}">
                <p14:modId xmlns:p14="http://schemas.microsoft.com/office/powerpoint/2010/main" val="4035044098"/>
              </p:ext>
            </p:extLst>
          </p:nvPr>
        </p:nvGraphicFramePr>
        <p:xfrm>
          <a:off x="79130" y="1867829"/>
          <a:ext cx="12033739" cy="860182"/>
        </p:xfrm>
        <a:graphic>
          <a:graphicData uri="http://schemas.openxmlformats.org/drawingml/2006/table">
            <a:tbl>
              <a:tblPr/>
              <a:tblGrid>
                <a:gridCol w="524547">
                  <a:extLst>
                    <a:ext uri="{9D8B030D-6E8A-4147-A177-3AD203B41FA5}">
                      <a16:colId xmlns:a16="http://schemas.microsoft.com/office/drawing/2014/main" val="1364191474"/>
                    </a:ext>
                  </a:extLst>
                </a:gridCol>
                <a:gridCol w="1162233">
                  <a:extLst>
                    <a:ext uri="{9D8B030D-6E8A-4147-A177-3AD203B41FA5}">
                      <a16:colId xmlns:a16="http://schemas.microsoft.com/office/drawing/2014/main" val="3719753877"/>
                    </a:ext>
                  </a:extLst>
                </a:gridCol>
                <a:gridCol w="2231898">
                  <a:extLst>
                    <a:ext uri="{9D8B030D-6E8A-4147-A177-3AD203B41FA5}">
                      <a16:colId xmlns:a16="http://schemas.microsoft.com/office/drawing/2014/main" val="3241701522"/>
                    </a:ext>
                  </a:extLst>
                </a:gridCol>
                <a:gridCol w="2591882">
                  <a:extLst>
                    <a:ext uri="{9D8B030D-6E8A-4147-A177-3AD203B41FA5}">
                      <a16:colId xmlns:a16="http://schemas.microsoft.com/office/drawing/2014/main" val="1269000455"/>
                    </a:ext>
                  </a:extLst>
                </a:gridCol>
                <a:gridCol w="946243">
                  <a:extLst>
                    <a:ext uri="{9D8B030D-6E8A-4147-A177-3AD203B41FA5}">
                      <a16:colId xmlns:a16="http://schemas.microsoft.com/office/drawing/2014/main" val="1594926732"/>
                    </a:ext>
                  </a:extLst>
                </a:gridCol>
                <a:gridCol w="1326797">
                  <a:extLst>
                    <a:ext uri="{9D8B030D-6E8A-4147-A177-3AD203B41FA5}">
                      <a16:colId xmlns:a16="http://schemas.microsoft.com/office/drawing/2014/main" val="2056546884"/>
                    </a:ext>
                  </a:extLst>
                </a:gridCol>
                <a:gridCol w="1553073">
                  <a:extLst>
                    <a:ext uri="{9D8B030D-6E8A-4147-A177-3AD203B41FA5}">
                      <a16:colId xmlns:a16="http://schemas.microsoft.com/office/drawing/2014/main" val="1892570605"/>
                    </a:ext>
                  </a:extLst>
                </a:gridCol>
                <a:gridCol w="1697066">
                  <a:extLst>
                    <a:ext uri="{9D8B030D-6E8A-4147-A177-3AD203B41FA5}">
                      <a16:colId xmlns:a16="http://schemas.microsoft.com/office/drawing/2014/main" val="1906795904"/>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4242563038"/>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36</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Electro Technical</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NECSA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Establishment of a Xenon Difluoride (XeF2) Production Plant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425 6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Grant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err="1">
                          <a:solidFill>
                            <a:srgbClr val="000000"/>
                          </a:solidFill>
                          <a:effectLst/>
                          <a:latin typeface="Calibri" panose="020F0502020204030204" pitchFamily="34" charset="0"/>
                        </a:rPr>
                        <a:t>Necsa</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Pelindaba</a:t>
                      </a:r>
                      <a:r>
                        <a:rPr lang="en-ZA" sz="1400" b="0" i="0" u="none" strike="noStrike" dirty="0">
                          <a:solidFill>
                            <a:srgbClr val="000000"/>
                          </a:solidFill>
                          <a:effectLst/>
                          <a:latin typeface="Calibri" panose="020F0502020204030204" pitchFamily="34" charset="0"/>
                        </a:rPr>
                        <a:t> Site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88143739"/>
                  </a:ext>
                </a:extLst>
              </a:tr>
            </a:tbl>
          </a:graphicData>
        </a:graphic>
      </p:graphicFrame>
      <p:sp>
        <p:nvSpPr>
          <p:cNvPr id="4" name="Rectangle 3">
            <a:extLst>
              <a:ext uri="{FF2B5EF4-FFF2-40B4-BE49-F238E27FC236}">
                <a16:creationId xmlns:a16="http://schemas.microsoft.com/office/drawing/2014/main" id="{8B5177C6-7FDB-49F7-8EE4-4B691699A29D}"/>
              </a:ext>
            </a:extLst>
          </p:cNvPr>
          <p:cNvSpPr/>
          <p:nvPr/>
        </p:nvSpPr>
        <p:spPr>
          <a:xfrm>
            <a:off x="0" y="23983"/>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ELECTRO-TECHNICAL</a:t>
            </a:r>
          </a:p>
        </p:txBody>
      </p:sp>
    </p:spTree>
    <p:extLst>
      <p:ext uri="{BB962C8B-B14F-4D97-AF65-F5344CB8AC3E}">
        <p14:creationId xmlns:p14="http://schemas.microsoft.com/office/powerpoint/2010/main" val="209658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60091-74F7-471B-A2A6-C3727C6E9F24}"/>
              </a:ext>
            </a:extLst>
          </p:cNvPr>
          <p:cNvSpPr>
            <a:spLocks noGrp="1"/>
          </p:cNvSpPr>
          <p:nvPr>
            <p:ph type="sldNum" sz="quarter" idx="12"/>
          </p:nvPr>
        </p:nvSpPr>
        <p:spPr>
          <a:xfrm>
            <a:off x="8578363" y="6215673"/>
            <a:ext cx="2743200" cy="365125"/>
          </a:xfrm>
        </p:spPr>
        <p:txBody>
          <a:bodyPr/>
          <a:lstStyle/>
          <a:p>
            <a:fld id="{55091FC8-3BB1-4CF1-8EAE-C17CBF81187E}" type="slidenum">
              <a:rPr lang="en-ZA" smtClean="0"/>
              <a:t>17</a:t>
            </a:fld>
            <a:endParaRPr lang="en-ZA"/>
          </a:p>
        </p:txBody>
      </p:sp>
      <p:graphicFrame>
        <p:nvGraphicFramePr>
          <p:cNvPr id="3" name="Table 2">
            <a:extLst>
              <a:ext uri="{FF2B5EF4-FFF2-40B4-BE49-F238E27FC236}">
                <a16:creationId xmlns:a16="http://schemas.microsoft.com/office/drawing/2014/main" id="{289BDD9C-2FB6-43F0-A5DD-AED468CDC3F8}"/>
              </a:ext>
            </a:extLst>
          </p:cNvPr>
          <p:cNvGraphicFramePr>
            <a:graphicFrameLocks noGrp="1"/>
          </p:cNvGraphicFramePr>
          <p:nvPr>
            <p:extLst>
              <p:ext uri="{D42A27DB-BD31-4B8C-83A1-F6EECF244321}">
                <p14:modId xmlns:p14="http://schemas.microsoft.com/office/powerpoint/2010/main" val="1260586673"/>
              </p:ext>
            </p:extLst>
          </p:nvPr>
        </p:nvGraphicFramePr>
        <p:xfrm>
          <a:off x="32238" y="1230923"/>
          <a:ext cx="12127525" cy="4280684"/>
        </p:xfrm>
        <a:graphic>
          <a:graphicData uri="http://schemas.openxmlformats.org/drawingml/2006/table">
            <a:tbl>
              <a:tblPr/>
              <a:tblGrid>
                <a:gridCol w="528635">
                  <a:extLst>
                    <a:ext uri="{9D8B030D-6E8A-4147-A177-3AD203B41FA5}">
                      <a16:colId xmlns:a16="http://schemas.microsoft.com/office/drawing/2014/main" val="2248781320"/>
                    </a:ext>
                  </a:extLst>
                </a:gridCol>
                <a:gridCol w="1383399">
                  <a:extLst>
                    <a:ext uri="{9D8B030D-6E8A-4147-A177-3AD203B41FA5}">
                      <a16:colId xmlns:a16="http://schemas.microsoft.com/office/drawing/2014/main" val="1526088161"/>
                    </a:ext>
                  </a:extLst>
                </a:gridCol>
                <a:gridCol w="2053883">
                  <a:extLst>
                    <a:ext uri="{9D8B030D-6E8A-4147-A177-3AD203B41FA5}">
                      <a16:colId xmlns:a16="http://schemas.microsoft.com/office/drawing/2014/main" val="1783366009"/>
                    </a:ext>
                  </a:extLst>
                </a:gridCol>
                <a:gridCol w="2525151">
                  <a:extLst>
                    <a:ext uri="{9D8B030D-6E8A-4147-A177-3AD203B41FA5}">
                      <a16:colId xmlns:a16="http://schemas.microsoft.com/office/drawing/2014/main" val="1165685553"/>
                    </a:ext>
                  </a:extLst>
                </a:gridCol>
                <a:gridCol w="1023851">
                  <a:extLst>
                    <a:ext uri="{9D8B030D-6E8A-4147-A177-3AD203B41FA5}">
                      <a16:colId xmlns:a16="http://schemas.microsoft.com/office/drawing/2014/main" val="2614932614"/>
                    </a:ext>
                  </a:extLst>
                </a:gridCol>
                <a:gridCol w="1170709">
                  <a:extLst>
                    <a:ext uri="{9D8B030D-6E8A-4147-A177-3AD203B41FA5}">
                      <a16:colId xmlns:a16="http://schemas.microsoft.com/office/drawing/2014/main" val="2982236194"/>
                    </a:ext>
                  </a:extLst>
                </a:gridCol>
                <a:gridCol w="1237957">
                  <a:extLst>
                    <a:ext uri="{9D8B030D-6E8A-4147-A177-3AD203B41FA5}">
                      <a16:colId xmlns:a16="http://schemas.microsoft.com/office/drawing/2014/main" val="632669807"/>
                    </a:ext>
                  </a:extLst>
                </a:gridCol>
                <a:gridCol w="2203940">
                  <a:extLst>
                    <a:ext uri="{9D8B030D-6E8A-4147-A177-3AD203B41FA5}">
                      <a16:colId xmlns:a16="http://schemas.microsoft.com/office/drawing/2014/main" val="1089892902"/>
                    </a:ext>
                  </a:extLst>
                </a:gridCol>
              </a:tblGrid>
              <a:tr h="384224">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37</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Infrastructure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DevAfrique  (PTY)LTD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A new water 1 MLD circular wastewater treatment facility, using Membrane Aerated Biofilm Reactor technology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15.55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and Equity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and Equity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South Africa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0687648"/>
                  </a:ext>
                </a:extLst>
              </a:tr>
              <a:tr h="512298">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38</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Infrastructure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Project Ukuvuselela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350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Rail infrastructure connecting Tshwane (</a:t>
                      </a:r>
                      <a:r>
                        <a:rPr lang="en-ZA" sz="1400" b="0" i="0" u="none" strike="noStrike" dirty="0" err="1">
                          <a:solidFill>
                            <a:srgbClr val="000000"/>
                          </a:solidFill>
                          <a:effectLst/>
                          <a:latin typeface="Calibri" panose="020F0502020204030204" pitchFamily="34" charset="0"/>
                        </a:rPr>
                        <a:t>Watloo</a:t>
                      </a:r>
                      <a:r>
                        <a:rPr lang="en-ZA" sz="1400" b="0" i="0" u="none" strike="noStrike" dirty="0">
                          <a:solidFill>
                            <a:srgbClr val="000000"/>
                          </a:solidFill>
                          <a:effectLst/>
                          <a:latin typeface="Calibri" panose="020F0502020204030204" pitchFamily="34" charset="0"/>
                        </a:rPr>
                        <a:t> &amp; </a:t>
                      </a:r>
                      <a:r>
                        <a:rPr lang="en-ZA" sz="1400" b="0" i="0" u="none" strike="noStrike" dirty="0" err="1">
                          <a:solidFill>
                            <a:srgbClr val="000000"/>
                          </a:solidFill>
                          <a:effectLst/>
                          <a:latin typeface="Calibri" panose="020F0502020204030204" pitchFamily="34" charset="0"/>
                        </a:rPr>
                        <a:t>Kaalfontein</a:t>
                      </a:r>
                      <a:r>
                        <a:rPr lang="en-ZA" sz="1400" b="0" i="0" u="none" strike="noStrike" dirty="0">
                          <a:solidFill>
                            <a:srgbClr val="000000"/>
                          </a:solidFill>
                          <a:effectLst/>
                          <a:latin typeface="Calibri" panose="020F0502020204030204" pitchFamily="34" charset="0"/>
                        </a:rPr>
                        <a:t> auto terminals) to the Port of Port Elizabeth in the Eastern Cape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8535054"/>
                  </a:ext>
                </a:extLst>
              </a:tr>
              <a:tr h="65070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39</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Logistics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DevAfrique  (PTY)LTD</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Trade Afrika Terminals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63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Equity: Either a full equity acquisition or a minority stake that allows the </a:t>
                      </a:r>
                      <a:r>
                        <a:rPr lang="en-ZA" sz="1400" b="0" i="0" u="none" strike="noStrike" dirty="0" err="1">
                          <a:solidFill>
                            <a:srgbClr val="000000"/>
                          </a:solidFill>
                          <a:effectLst/>
                          <a:latin typeface="Calibri" panose="020F0502020204030204" pitchFamily="34" charset="0"/>
                        </a:rPr>
                        <a:t>currebnt</a:t>
                      </a:r>
                      <a:r>
                        <a:rPr lang="en-ZA" sz="1400" b="0" i="0" u="none" strike="noStrike" dirty="0">
                          <a:solidFill>
                            <a:srgbClr val="000000"/>
                          </a:solidFill>
                          <a:effectLst/>
                          <a:latin typeface="Calibri" panose="020F0502020204030204" pitchFamily="34" charset="0"/>
                        </a:rPr>
                        <a:t> shareholders </a:t>
                      </a:r>
                      <a:r>
                        <a:rPr lang="en-ZA" sz="1400" b="0" i="0" u="none" strike="noStrike" dirty="0" err="1">
                          <a:solidFill>
                            <a:srgbClr val="000000"/>
                          </a:solidFill>
                          <a:effectLst/>
                          <a:latin typeface="Calibri" panose="020F0502020204030204" pitchFamily="34" charset="0"/>
                        </a:rPr>
                        <a:t>ro</a:t>
                      </a:r>
                      <a:r>
                        <a:rPr lang="en-ZA" sz="1400" b="0" i="0" u="none" strike="noStrike" dirty="0">
                          <a:solidFill>
                            <a:srgbClr val="000000"/>
                          </a:solidFill>
                          <a:effectLst/>
                          <a:latin typeface="Calibri" panose="020F0502020204030204" pitchFamily="34" charset="0"/>
                        </a:rPr>
                        <a:t> retain control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N/A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Gqeberha, Eastern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1873226"/>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40</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Logistics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Central Energy Fund (CEF)</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Port of Saldanha LNG Import Terminal &amp; Gas to Power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1 Billion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Financial and Technical Investments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84241938"/>
                  </a:ext>
                </a:extLst>
              </a:tr>
            </a:tbl>
          </a:graphicData>
        </a:graphic>
      </p:graphicFrame>
      <p:graphicFrame>
        <p:nvGraphicFramePr>
          <p:cNvPr id="4" name="Table 3">
            <a:extLst>
              <a:ext uri="{FF2B5EF4-FFF2-40B4-BE49-F238E27FC236}">
                <a16:creationId xmlns:a16="http://schemas.microsoft.com/office/drawing/2014/main" id="{E95D0151-BD54-4502-B0C5-A36345FAFBB2}"/>
              </a:ext>
            </a:extLst>
          </p:cNvPr>
          <p:cNvGraphicFramePr>
            <a:graphicFrameLocks noGrp="1"/>
          </p:cNvGraphicFramePr>
          <p:nvPr>
            <p:extLst>
              <p:ext uri="{D42A27DB-BD31-4B8C-83A1-F6EECF244321}">
                <p14:modId xmlns:p14="http://schemas.microsoft.com/office/powerpoint/2010/main" val="3371185029"/>
              </p:ext>
            </p:extLst>
          </p:nvPr>
        </p:nvGraphicFramePr>
        <p:xfrm>
          <a:off x="32237" y="587472"/>
          <a:ext cx="12127525" cy="643451"/>
        </p:xfrm>
        <a:graphic>
          <a:graphicData uri="http://schemas.openxmlformats.org/drawingml/2006/table">
            <a:tbl>
              <a:tblPr/>
              <a:tblGrid>
                <a:gridCol w="528635">
                  <a:extLst>
                    <a:ext uri="{9D8B030D-6E8A-4147-A177-3AD203B41FA5}">
                      <a16:colId xmlns:a16="http://schemas.microsoft.com/office/drawing/2014/main" val="3446702757"/>
                    </a:ext>
                  </a:extLst>
                </a:gridCol>
                <a:gridCol w="1383399">
                  <a:extLst>
                    <a:ext uri="{9D8B030D-6E8A-4147-A177-3AD203B41FA5}">
                      <a16:colId xmlns:a16="http://schemas.microsoft.com/office/drawing/2014/main" val="4011990955"/>
                    </a:ext>
                  </a:extLst>
                </a:gridCol>
                <a:gridCol w="2053883">
                  <a:extLst>
                    <a:ext uri="{9D8B030D-6E8A-4147-A177-3AD203B41FA5}">
                      <a16:colId xmlns:a16="http://schemas.microsoft.com/office/drawing/2014/main" val="67106404"/>
                    </a:ext>
                  </a:extLst>
                </a:gridCol>
                <a:gridCol w="2525151">
                  <a:extLst>
                    <a:ext uri="{9D8B030D-6E8A-4147-A177-3AD203B41FA5}">
                      <a16:colId xmlns:a16="http://schemas.microsoft.com/office/drawing/2014/main" val="4083941852"/>
                    </a:ext>
                  </a:extLst>
                </a:gridCol>
                <a:gridCol w="1023851">
                  <a:extLst>
                    <a:ext uri="{9D8B030D-6E8A-4147-A177-3AD203B41FA5}">
                      <a16:colId xmlns:a16="http://schemas.microsoft.com/office/drawing/2014/main" val="4236487900"/>
                    </a:ext>
                  </a:extLst>
                </a:gridCol>
                <a:gridCol w="1170709">
                  <a:extLst>
                    <a:ext uri="{9D8B030D-6E8A-4147-A177-3AD203B41FA5}">
                      <a16:colId xmlns:a16="http://schemas.microsoft.com/office/drawing/2014/main" val="2109227184"/>
                    </a:ext>
                  </a:extLst>
                </a:gridCol>
                <a:gridCol w="1237957">
                  <a:extLst>
                    <a:ext uri="{9D8B030D-6E8A-4147-A177-3AD203B41FA5}">
                      <a16:colId xmlns:a16="http://schemas.microsoft.com/office/drawing/2014/main" val="1151084547"/>
                    </a:ext>
                  </a:extLst>
                </a:gridCol>
                <a:gridCol w="2203940">
                  <a:extLst>
                    <a:ext uri="{9D8B030D-6E8A-4147-A177-3AD203B41FA5}">
                      <a16:colId xmlns:a16="http://schemas.microsoft.com/office/drawing/2014/main" val="2503520940"/>
                    </a:ext>
                  </a:extLst>
                </a:gridCol>
              </a:tblGrid>
              <a:tr h="256149">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509795177"/>
                  </a:ext>
                </a:extLst>
              </a:tr>
            </a:tbl>
          </a:graphicData>
        </a:graphic>
      </p:graphicFrame>
      <p:graphicFrame>
        <p:nvGraphicFramePr>
          <p:cNvPr id="5" name="Table 4">
            <a:extLst>
              <a:ext uri="{FF2B5EF4-FFF2-40B4-BE49-F238E27FC236}">
                <a16:creationId xmlns:a16="http://schemas.microsoft.com/office/drawing/2014/main" id="{EB4DCEB2-93E6-417D-8750-2D3071E375A4}"/>
              </a:ext>
            </a:extLst>
          </p:cNvPr>
          <p:cNvGraphicFramePr>
            <a:graphicFrameLocks noGrp="1"/>
          </p:cNvGraphicFramePr>
          <p:nvPr>
            <p:extLst>
              <p:ext uri="{D42A27DB-BD31-4B8C-83A1-F6EECF244321}">
                <p14:modId xmlns:p14="http://schemas.microsoft.com/office/powerpoint/2010/main" val="2739865279"/>
              </p:ext>
            </p:extLst>
          </p:nvPr>
        </p:nvGraphicFramePr>
        <p:xfrm>
          <a:off x="32236" y="5511607"/>
          <a:ext cx="12127525" cy="1283531"/>
        </p:xfrm>
        <a:graphic>
          <a:graphicData uri="http://schemas.openxmlformats.org/drawingml/2006/table">
            <a:tbl>
              <a:tblPr/>
              <a:tblGrid>
                <a:gridCol w="528635">
                  <a:extLst>
                    <a:ext uri="{9D8B030D-6E8A-4147-A177-3AD203B41FA5}">
                      <a16:colId xmlns:a16="http://schemas.microsoft.com/office/drawing/2014/main" val="4055684871"/>
                    </a:ext>
                  </a:extLst>
                </a:gridCol>
                <a:gridCol w="1384126">
                  <a:extLst>
                    <a:ext uri="{9D8B030D-6E8A-4147-A177-3AD203B41FA5}">
                      <a16:colId xmlns:a16="http://schemas.microsoft.com/office/drawing/2014/main" val="3758687163"/>
                    </a:ext>
                  </a:extLst>
                </a:gridCol>
                <a:gridCol w="2036458">
                  <a:extLst>
                    <a:ext uri="{9D8B030D-6E8A-4147-A177-3AD203B41FA5}">
                      <a16:colId xmlns:a16="http://schemas.microsoft.com/office/drawing/2014/main" val="3137369410"/>
                    </a:ext>
                  </a:extLst>
                </a:gridCol>
                <a:gridCol w="2612082">
                  <a:extLst>
                    <a:ext uri="{9D8B030D-6E8A-4147-A177-3AD203B41FA5}">
                      <a16:colId xmlns:a16="http://schemas.microsoft.com/office/drawing/2014/main" val="1766997157"/>
                    </a:ext>
                  </a:extLst>
                </a:gridCol>
                <a:gridCol w="942644">
                  <a:extLst>
                    <a:ext uri="{9D8B030D-6E8A-4147-A177-3AD203B41FA5}">
                      <a16:colId xmlns:a16="http://schemas.microsoft.com/office/drawing/2014/main" val="416095172"/>
                    </a:ext>
                  </a:extLst>
                </a:gridCol>
                <a:gridCol w="1167619">
                  <a:extLst>
                    <a:ext uri="{9D8B030D-6E8A-4147-A177-3AD203B41FA5}">
                      <a16:colId xmlns:a16="http://schemas.microsoft.com/office/drawing/2014/main" val="149737499"/>
                    </a:ext>
                  </a:extLst>
                </a:gridCol>
                <a:gridCol w="1230923">
                  <a:extLst>
                    <a:ext uri="{9D8B030D-6E8A-4147-A177-3AD203B41FA5}">
                      <a16:colId xmlns:a16="http://schemas.microsoft.com/office/drawing/2014/main" val="238482839"/>
                    </a:ext>
                  </a:extLst>
                </a:gridCol>
                <a:gridCol w="2225038">
                  <a:extLst>
                    <a:ext uri="{9D8B030D-6E8A-4147-A177-3AD203B41FA5}">
                      <a16:colId xmlns:a16="http://schemas.microsoft.com/office/drawing/2014/main" val="3402812137"/>
                    </a:ext>
                  </a:extLst>
                </a:gridCol>
              </a:tblGrid>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41</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Logistics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Transnet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Port of Richards bay Liquified Natural Gas import terminal</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748.63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or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 in Port infrastructure required to enable development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Port of Richards Bay at Berth 207 in South Dunes Precinct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3599702"/>
                  </a:ext>
                </a:extLst>
              </a:tr>
            </a:tbl>
          </a:graphicData>
        </a:graphic>
      </p:graphicFrame>
      <p:sp>
        <p:nvSpPr>
          <p:cNvPr id="6" name="Rectangle 5">
            <a:extLst>
              <a:ext uri="{FF2B5EF4-FFF2-40B4-BE49-F238E27FC236}">
                <a16:creationId xmlns:a16="http://schemas.microsoft.com/office/drawing/2014/main" id="{6D339AEE-88C9-4B8B-B8FB-47D80410ECD2}"/>
              </a:ext>
            </a:extLst>
          </p:cNvPr>
          <p:cNvSpPr/>
          <p:nvPr/>
        </p:nvSpPr>
        <p:spPr>
          <a:xfrm>
            <a:off x="0" y="-39321"/>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INFRASTRUCTURE AND LOGISTICS</a:t>
            </a:r>
          </a:p>
        </p:txBody>
      </p:sp>
    </p:spTree>
    <p:extLst>
      <p:ext uri="{BB962C8B-B14F-4D97-AF65-F5344CB8AC3E}">
        <p14:creationId xmlns:p14="http://schemas.microsoft.com/office/powerpoint/2010/main" val="69291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3165-D611-4F75-90F1-9C28783E7232}"/>
              </a:ext>
            </a:extLst>
          </p:cNvPr>
          <p:cNvSpPr>
            <a:spLocks noGrp="1"/>
          </p:cNvSpPr>
          <p:nvPr>
            <p:ph type="sldNum" sz="quarter" idx="12"/>
          </p:nvPr>
        </p:nvSpPr>
        <p:spPr/>
        <p:txBody>
          <a:bodyPr/>
          <a:lstStyle/>
          <a:p>
            <a:fld id="{55091FC8-3BB1-4CF1-8EAE-C17CBF81187E}" type="slidenum">
              <a:rPr lang="en-ZA" smtClean="0"/>
              <a:t>18</a:t>
            </a:fld>
            <a:endParaRPr lang="en-ZA"/>
          </a:p>
        </p:txBody>
      </p:sp>
      <p:graphicFrame>
        <p:nvGraphicFramePr>
          <p:cNvPr id="3" name="Table 2">
            <a:extLst>
              <a:ext uri="{FF2B5EF4-FFF2-40B4-BE49-F238E27FC236}">
                <a16:creationId xmlns:a16="http://schemas.microsoft.com/office/drawing/2014/main" id="{528A951A-3A7C-4B66-BE5C-F8A35F8C0E1F}"/>
              </a:ext>
            </a:extLst>
          </p:cNvPr>
          <p:cNvGraphicFramePr>
            <a:graphicFrameLocks noGrp="1"/>
          </p:cNvGraphicFramePr>
          <p:nvPr>
            <p:extLst>
              <p:ext uri="{D42A27DB-BD31-4B8C-83A1-F6EECF244321}">
                <p14:modId xmlns:p14="http://schemas.microsoft.com/office/powerpoint/2010/main" val="3593035947"/>
              </p:ext>
            </p:extLst>
          </p:nvPr>
        </p:nvGraphicFramePr>
        <p:xfrm>
          <a:off x="158260" y="1140405"/>
          <a:ext cx="12033740" cy="5581070"/>
        </p:xfrm>
        <a:graphic>
          <a:graphicData uri="http://schemas.openxmlformats.org/drawingml/2006/table">
            <a:tbl>
              <a:tblPr/>
              <a:tblGrid>
                <a:gridCol w="524547">
                  <a:extLst>
                    <a:ext uri="{9D8B030D-6E8A-4147-A177-3AD203B41FA5}">
                      <a16:colId xmlns:a16="http://schemas.microsoft.com/office/drawing/2014/main" val="1999462033"/>
                    </a:ext>
                  </a:extLst>
                </a:gridCol>
                <a:gridCol w="1162233">
                  <a:extLst>
                    <a:ext uri="{9D8B030D-6E8A-4147-A177-3AD203B41FA5}">
                      <a16:colId xmlns:a16="http://schemas.microsoft.com/office/drawing/2014/main" val="3121733782"/>
                    </a:ext>
                  </a:extLst>
                </a:gridCol>
                <a:gridCol w="2231899">
                  <a:extLst>
                    <a:ext uri="{9D8B030D-6E8A-4147-A177-3AD203B41FA5}">
                      <a16:colId xmlns:a16="http://schemas.microsoft.com/office/drawing/2014/main" val="1329029036"/>
                    </a:ext>
                  </a:extLst>
                </a:gridCol>
                <a:gridCol w="2591882">
                  <a:extLst>
                    <a:ext uri="{9D8B030D-6E8A-4147-A177-3AD203B41FA5}">
                      <a16:colId xmlns:a16="http://schemas.microsoft.com/office/drawing/2014/main" val="1515450635"/>
                    </a:ext>
                  </a:extLst>
                </a:gridCol>
                <a:gridCol w="946243">
                  <a:extLst>
                    <a:ext uri="{9D8B030D-6E8A-4147-A177-3AD203B41FA5}">
                      <a16:colId xmlns:a16="http://schemas.microsoft.com/office/drawing/2014/main" val="3797584595"/>
                    </a:ext>
                  </a:extLst>
                </a:gridCol>
                <a:gridCol w="1326797">
                  <a:extLst>
                    <a:ext uri="{9D8B030D-6E8A-4147-A177-3AD203B41FA5}">
                      <a16:colId xmlns:a16="http://schemas.microsoft.com/office/drawing/2014/main" val="3143563823"/>
                    </a:ext>
                  </a:extLst>
                </a:gridCol>
                <a:gridCol w="1553073">
                  <a:extLst>
                    <a:ext uri="{9D8B030D-6E8A-4147-A177-3AD203B41FA5}">
                      <a16:colId xmlns:a16="http://schemas.microsoft.com/office/drawing/2014/main" val="3633600865"/>
                    </a:ext>
                  </a:extLst>
                </a:gridCol>
                <a:gridCol w="1697066">
                  <a:extLst>
                    <a:ext uri="{9D8B030D-6E8A-4147-A177-3AD203B41FA5}">
                      <a16:colId xmlns:a16="http://schemas.microsoft.com/office/drawing/2014/main" val="2217081626"/>
                    </a:ext>
                  </a:extLst>
                </a:gridCol>
              </a:tblGrid>
              <a:tr h="256149">
                <a:tc>
                  <a:txBody>
                    <a:bodyPr/>
                    <a:lstStyle/>
                    <a:p>
                      <a:pPr algn="ctr" fontAlgn="t"/>
                      <a:r>
                        <a:rPr lang="en-ZA" sz="1400" b="1" i="0" u="none" strike="noStrike">
                          <a:solidFill>
                            <a:srgbClr val="FFFFFF"/>
                          </a:solidFill>
                          <a:effectLst>
                            <a:outerShdw blurRad="38100" dist="38100" dir="2700000" algn="tl">
                              <a:srgbClr val="000000">
                                <a:alpha val="43137"/>
                              </a:srgbClr>
                            </a:outerShdw>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3627958076"/>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Copper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85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99489309"/>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43</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Industrial Development Corporation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Copper and zinc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300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Northern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2378783"/>
                  </a:ext>
                </a:extLst>
              </a:tr>
              <a:tr h="305970">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44</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Frontier Rare Earths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Frontier Rare Earths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500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 financing on 50:50 basis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Zandkopsdrift, Northern Cape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6105698"/>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45</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Monazite mine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Monazite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111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 financing on 50:50 basis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Vanrhynsdorp, Western Cape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3960061"/>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46</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ARMet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ARMet</a:t>
                      </a:r>
                      <a:r>
                        <a:rPr lang="en-ZA" sz="1400" b="1" i="0" u="none" strike="noStrike" dirty="0">
                          <a:solidFill>
                            <a:srgbClr val="000000"/>
                          </a:solidFill>
                          <a:effectLst/>
                          <a:latin typeface="Calibri" panose="020F0502020204030204" pitchFamily="34" charset="0"/>
                        </a:rPr>
                        <a:t> Ferrochrome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172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 financing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Funding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Machadodorp Works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1684590"/>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47</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Genomines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err="1">
                          <a:solidFill>
                            <a:srgbClr val="000000"/>
                          </a:solidFill>
                          <a:effectLst/>
                          <a:latin typeface="Calibri" panose="020F0502020204030204" pitchFamily="34" charset="0"/>
                        </a:rPr>
                        <a:t>Genomines</a:t>
                      </a:r>
                      <a:r>
                        <a:rPr lang="en-ZA" sz="1400" b="1" i="0" u="none" strike="noStrike" dirty="0">
                          <a:solidFill>
                            <a:srgbClr val="000000"/>
                          </a:solidFill>
                          <a:effectLst/>
                          <a:latin typeface="Calibri" panose="020F0502020204030204" pitchFamily="34" charset="0"/>
                        </a:rPr>
                        <a: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27 million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 financing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Funding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it-IT" sz="1400" b="0" i="0" u="none" strike="noStrike">
                          <a:solidFill>
                            <a:srgbClr val="000000"/>
                          </a:solidFill>
                          <a:effectLst/>
                          <a:latin typeface="Calibri" panose="020F0502020204030204" pitchFamily="34" charset="0"/>
                        </a:rPr>
                        <a:t>Magalakwena and Nkomati mines in Limpopo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8851069"/>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48</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NAAMSA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Manufacturing catalysts and MEA for green hydrogen production and applications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50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Gauteng Province alongside the OR Tambo International Airport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6098832"/>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49</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Industrial Development Corporation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Phosphate Mining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138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Finance or Equity participation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87038"/>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50</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Mining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Inkwenkwezi The Star Group</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Mining Project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25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North West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8647695"/>
                  </a:ext>
                </a:extLst>
              </a:tr>
            </a:tbl>
          </a:graphicData>
        </a:graphic>
      </p:graphicFrame>
      <p:sp>
        <p:nvSpPr>
          <p:cNvPr id="4" name="Rectangle 3">
            <a:extLst>
              <a:ext uri="{FF2B5EF4-FFF2-40B4-BE49-F238E27FC236}">
                <a16:creationId xmlns:a16="http://schemas.microsoft.com/office/drawing/2014/main" id="{E1A7CDE0-FD51-4337-BC55-77121BC79A75}"/>
              </a:ext>
            </a:extLst>
          </p:cNvPr>
          <p:cNvSpPr/>
          <p:nvPr/>
        </p:nvSpPr>
        <p:spPr>
          <a:xfrm>
            <a:off x="0" y="23983"/>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MINING</a:t>
            </a:r>
          </a:p>
        </p:txBody>
      </p:sp>
    </p:spTree>
    <p:extLst>
      <p:ext uri="{BB962C8B-B14F-4D97-AF65-F5344CB8AC3E}">
        <p14:creationId xmlns:p14="http://schemas.microsoft.com/office/powerpoint/2010/main" val="228547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2EA95-784F-4DAA-918D-C0E4AEA33052}"/>
              </a:ext>
            </a:extLst>
          </p:cNvPr>
          <p:cNvSpPr>
            <a:spLocks noGrp="1"/>
          </p:cNvSpPr>
          <p:nvPr>
            <p:ph type="sldNum" sz="quarter" idx="12"/>
          </p:nvPr>
        </p:nvSpPr>
        <p:spPr/>
        <p:txBody>
          <a:bodyPr/>
          <a:lstStyle/>
          <a:p>
            <a:fld id="{55091FC8-3BB1-4CF1-8EAE-C17CBF81187E}" type="slidenum">
              <a:rPr lang="en-ZA" smtClean="0"/>
              <a:t>19</a:t>
            </a:fld>
            <a:endParaRPr lang="en-ZA"/>
          </a:p>
        </p:txBody>
      </p:sp>
      <p:graphicFrame>
        <p:nvGraphicFramePr>
          <p:cNvPr id="3" name="Table 2">
            <a:extLst>
              <a:ext uri="{FF2B5EF4-FFF2-40B4-BE49-F238E27FC236}">
                <a16:creationId xmlns:a16="http://schemas.microsoft.com/office/drawing/2014/main" id="{B901271A-D80D-488D-9444-637759F0CF3B}"/>
              </a:ext>
            </a:extLst>
          </p:cNvPr>
          <p:cNvGraphicFramePr>
            <a:graphicFrameLocks noGrp="1"/>
          </p:cNvGraphicFramePr>
          <p:nvPr>
            <p:extLst>
              <p:ext uri="{D42A27DB-BD31-4B8C-83A1-F6EECF244321}">
                <p14:modId xmlns:p14="http://schemas.microsoft.com/office/powerpoint/2010/main" val="4286725136"/>
              </p:ext>
            </p:extLst>
          </p:nvPr>
        </p:nvGraphicFramePr>
        <p:xfrm>
          <a:off x="0" y="1786597"/>
          <a:ext cx="12192001" cy="2360444"/>
        </p:xfrm>
        <a:graphic>
          <a:graphicData uri="http://schemas.openxmlformats.org/drawingml/2006/table">
            <a:tbl>
              <a:tblPr/>
              <a:tblGrid>
                <a:gridCol w="531446">
                  <a:extLst>
                    <a:ext uri="{9D8B030D-6E8A-4147-A177-3AD203B41FA5}">
                      <a16:colId xmlns:a16="http://schemas.microsoft.com/office/drawing/2014/main" val="4025355358"/>
                    </a:ext>
                  </a:extLst>
                </a:gridCol>
                <a:gridCol w="1311422">
                  <a:extLst>
                    <a:ext uri="{9D8B030D-6E8A-4147-A177-3AD203B41FA5}">
                      <a16:colId xmlns:a16="http://schemas.microsoft.com/office/drawing/2014/main" val="647337421"/>
                    </a:ext>
                  </a:extLst>
                </a:gridCol>
                <a:gridCol w="2127347">
                  <a:extLst>
                    <a:ext uri="{9D8B030D-6E8A-4147-A177-3AD203B41FA5}">
                      <a16:colId xmlns:a16="http://schemas.microsoft.com/office/drawing/2014/main" val="790516964"/>
                    </a:ext>
                  </a:extLst>
                </a:gridCol>
                <a:gridCol w="2625969">
                  <a:extLst>
                    <a:ext uri="{9D8B030D-6E8A-4147-A177-3AD203B41FA5}">
                      <a16:colId xmlns:a16="http://schemas.microsoft.com/office/drawing/2014/main" val="4059509195"/>
                    </a:ext>
                  </a:extLst>
                </a:gridCol>
                <a:gridCol w="958688">
                  <a:extLst>
                    <a:ext uri="{9D8B030D-6E8A-4147-A177-3AD203B41FA5}">
                      <a16:colId xmlns:a16="http://schemas.microsoft.com/office/drawing/2014/main" val="3432793976"/>
                    </a:ext>
                  </a:extLst>
                </a:gridCol>
                <a:gridCol w="1344246">
                  <a:extLst>
                    <a:ext uri="{9D8B030D-6E8A-4147-A177-3AD203B41FA5}">
                      <a16:colId xmlns:a16="http://schemas.microsoft.com/office/drawing/2014/main" val="2695717012"/>
                    </a:ext>
                  </a:extLst>
                </a:gridCol>
                <a:gridCol w="1573498">
                  <a:extLst>
                    <a:ext uri="{9D8B030D-6E8A-4147-A177-3AD203B41FA5}">
                      <a16:colId xmlns:a16="http://schemas.microsoft.com/office/drawing/2014/main" val="2865103376"/>
                    </a:ext>
                  </a:extLst>
                </a:gridCol>
                <a:gridCol w="1719385">
                  <a:extLst>
                    <a:ext uri="{9D8B030D-6E8A-4147-A177-3AD203B41FA5}">
                      <a16:colId xmlns:a16="http://schemas.microsoft.com/office/drawing/2014/main" val="3813043060"/>
                    </a:ext>
                  </a:extLst>
                </a:gridCol>
              </a:tblGrid>
              <a:tr h="256149">
                <a:tc>
                  <a:txBody>
                    <a:bodyPr/>
                    <a:lstStyle/>
                    <a:p>
                      <a:pPr algn="ctr" fontAlgn="t"/>
                      <a:r>
                        <a:rPr lang="en-ZA" sz="1400" b="1" i="0" u="none" strike="noStrike">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151458757"/>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51</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Pharmaceuticals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Biovac</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The Biologicals and Vaccines Institute of Southern Africa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150 million for phase 1 only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or Grant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Loan and market partnership</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Cape Town, 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4862832"/>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305496"/>
                          </a:solidFill>
                          <a:effectLst/>
                          <a:latin typeface="Calibri" panose="020F0502020204030204" pitchFamily="34" charset="0"/>
                        </a:rPr>
                        <a:t>Pharmaceuticals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NECSA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Lu-177 radionuclide therapy for neuroendocrine </a:t>
                      </a:r>
                      <a:r>
                        <a:rPr lang="en-ZA" sz="1400" b="1" i="0" u="none" strike="noStrike" dirty="0" err="1">
                          <a:solidFill>
                            <a:srgbClr val="000000"/>
                          </a:solidFill>
                          <a:effectLst/>
                          <a:latin typeface="Calibri" panose="020F0502020204030204" pitchFamily="34" charset="0"/>
                        </a:rPr>
                        <a:t>tumors</a:t>
                      </a:r>
                      <a:r>
                        <a:rPr lang="en-ZA" sz="1400" b="1" i="0" u="none" strike="noStrike" dirty="0">
                          <a:solidFill>
                            <a:srgbClr val="000000"/>
                          </a:solidFill>
                          <a:effectLst/>
                          <a:latin typeface="Calibri" panose="020F0502020204030204" pitchFamily="34" charset="0"/>
                        </a:rPr>
                        <a:t> and prostate cancer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8,85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Grant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Investment</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Necsa Pelindaba Site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0076868"/>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53</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Pharmaceuticals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Industrial Development Corporation (Afrigen)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mRNA Technology platforms for vaccine development and manufacturing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60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Equity Funding</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Cape Town, Western Cape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7679775"/>
                  </a:ext>
                </a:extLst>
              </a:tr>
            </a:tbl>
          </a:graphicData>
        </a:graphic>
      </p:graphicFrame>
      <p:sp>
        <p:nvSpPr>
          <p:cNvPr id="4" name="Rectangle 3">
            <a:extLst>
              <a:ext uri="{FF2B5EF4-FFF2-40B4-BE49-F238E27FC236}">
                <a16:creationId xmlns:a16="http://schemas.microsoft.com/office/drawing/2014/main" id="{569D709D-A99C-40AC-A274-49970E0BF385}"/>
              </a:ext>
            </a:extLst>
          </p:cNvPr>
          <p:cNvSpPr/>
          <p:nvPr/>
        </p:nvSpPr>
        <p:spPr>
          <a:xfrm>
            <a:off x="0" y="-39322"/>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PHARMACEUTICALS</a:t>
            </a:r>
          </a:p>
        </p:txBody>
      </p:sp>
    </p:spTree>
    <p:extLst>
      <p:ext uri="{BB962C8B-B14F-4D97-AF65-F5344CB8AC3E}">
        <p14:creationId xmlns:p14="http://schemas.microsoft.com/office/powerpoint/2010/main" val="405730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AD37AE-2246-48E1-8C4C-BADF75554715}"/>
              </a:ext>
            </a:extLst>
          </p:cNvPr>
          <p:cNvSpPr/>
          <p:nvPr/>
        </p:nvSpPr>
        <p:spPr>
          <a:xfrm>
            <a:off x="1633495" y="2344683"/>
            <a:ext cx="9339993" cy="830997"/>
          </a:xfrm>
          <a:prstGeom prst="rect">
            <a:avLst/>
          </a:prstGeom>
        </p:spPr>
        <p:txBody>
          <a:bodyPr wrap="none">
            <a:spAutoFit/>
          </a:bodyPr>
          <a:lstStyle/>
          <a:p>
            <a:pPr>
              <a:spcAft>
                <a:spcPts val="0"/>
              </a:spcAft>
            </a:pPr>
            <a:endParaRPr lang="en-ZA" sz="2400" dirty="0">
              <a:solidFill>
                <a:srgbClr val="000000"/>
              </a:solidFill>
              <a:latin typeface="Arial Black" panose="020B0A04020102020204" pitchFamily="34" charset="0"/>
              <a:ea typeface="Times New Roman" panose="02020603050405020304" pitchFamily="18" charset="0"/>
            </a:endParaRPr>
          </a:p>
          <a:p>
            <a:pPr>
              <a:spcAft>
                <a:spcPts val="0"/>
              </a:spcAft>
            </a:pPr>
            <a:r>
              <a:rPr lang="en-ZA" sz="2400" dirty="0">
                <a:solidFill>
                  <a:srgbClr val="000000"/>
                </a:solidFill>
                <a:latin typeface="Arial Black" panose="020B0A04020102020204" pitchFamily="34" charset="0"/>
                <a:ea typeface="Times New Roman" panose="02020603050405020304" pitchFamily="18" charset="0"/>
              </a:rPr>
              <a:t>“</a:t>
            </a:r>
            <a:r>
              <a:rPr lang="en-ZA" sz="2400" dirty="0" err="1">
                <a:solidFill>
                  <a:srgbClr val="000000"/>
                </a:solidFill>
                <a:latin typeface="Arial Black" panose="020B0A04020102020204" pitchFamily="34" charset="0"/>
                <a:ea typeface="Times New Roman" panose="02020603050405020304" pitchFamily="18" charset="0"/>
              </a:rPr>
              <a:t>Kühnheit</a:t>
            </a:r>
            <a:r>
              <a:rPr lang="en-ZA" sz="2400" dirty="0">
                <a:solidFill>
                  <a:srgbClr val="000000"/>
                </a:solidFill>
                <a:latin typeface="Arial Black" panose="020B0A04020102020204" pitchFamily="34" charset="0"/>
                <a:ea typeface="Times New Roman" panose="02020603050405020304" pitchFamily="18" charset="0"/>
              </a:rPr>
              <a:t> hat Genie, </a:t>
            </a:r>
            <a:r>
              <a:rPr lang="en-ZA" sz="2400" dirty="0" err="1">
                <a:solidFill>
                  <a:srgbClr val="000000"/>
                </a:solidFill>
                <a:latin typeface="Arial Black" panose="020B0A04020102020204" pitchFamily="34" charset="0"/>
                <a:ea typeface="Times New Roman" panose="02020603050405020304" pitchFamily="18" charset="0"/>
              </a:rPr>
              <a:t>Macht</a:t>
            </a:r>
            <a:r>
              <a:rPr lang="en-ZA" sz="2400" dirty="0">
                <a:solidFill>
                  <a:srgbClr val="000000"/>
                </a:solidFill>
                <a:latin typeface="Arial Black" panose="020B0A04020102020204" pitchFamily="34" charset="0"/>
                <a:ea typeface="Times New Roman" panose="02020603050405020304" pitchFamily="18" charset="0"/>
              </a:rPr>
              <a:t> und </a:t>
            </a:r>
            <a:r>
              <a:rPr lang="en-ZA" sz="2400" dirty="0" err="1">
                <a:solidFill>
                  <a:srgbClr val="000000"/>
                </a:solidFill>
                <a:latin typeface="Arial Black" panose="020B0A04020102020204" pitchFamily="34" charset="0"/>
                <a:ea typeface="Times New Roman" panose="02020603050405020304" pitchFamily="18" charset="0"/>
              </a:rPr>
              <a:t>Magie</a:t>
            </a:r>
            <a:r>
              <a:rPr lang="en-ZA" sz="2400" dirty="0">
                <a:solidFill>
                  <a:srgbClr val="000000"/>
                </a:solidFill>
                <a:latin typeface="Arial Black" panose="020B0A04020102020204" pitchFamily="34" charset="0"/>
                <a:ea typeface="Times New Roman" panose="02020603050405020304" pitchFamily="18" charset="0"/>
              </a:rPr>
              <a:t>. </a:t>
            </a:r>
            <a:r>
              <a:rPr lang="en-ZA" sz="2400" dirty="0" err="1">
                <a:solidFill>
                  <a:srgbClr val="000000"/>
                </a:solidFill>
                <a:latin typeface="Arial Black" panose="020B0A04020102020204" pitchFamily="34" charset="0"/>
                <a:ea typeface="Times New Roman" panose="02020603050405020304" pitchFamily="18" charset="0"/>
              </a:rPr>
              <a:t>Beginne</a:t>
            </a:r>
            <a:r>
              <a:rPr lang="en-ZA" sz="2400" dirty="0">
                <a:solidFill>
                  <a:srgbClr val="000000"/>
                </a:solidFill>
                <a:latin typeface="Arial Black" panose="020B0A04020102020204" pitchFamily="34" charset="0"/>
                <a:ea typeface="Times New Roman" panose="02020603050405020304" pitchFamily="18" charset="0"/>
              </a:rPr>
              <a:t> </a:t>
            </a:r>
            <a:r>
              <a:rPr lang="en-ZA" sz="2400" dirty="0" err="1">
                <a:solidFill>
                  <a:srgbClr val="000000"/>
                </a:solidFill>
                <a:latin typeface="Arial Black" panose="020B0A04020102020204" pitchFamily="34" charset="0"/>
                <a:ea typeface="Times New Roman" panose="02020603050405020304" pitchFamily="18" charset="0"/>
              </a:rPr>
              <a:t>jetzt</a:t>
            </a:r>
            <a:r>
              <a:rPr lang="en-ZA" sz="2400" dirty="0">
                <a:solidFill>
                  <a:srgbClr val="000000"/>
                </a:solidFill>
                <a:latin typeface="Arial Black" panose="020B0A04020102020204" pitchFamily="34" charset="0"/>
                <a:ea typeface="Times New Roman" panose="02020603050405020304" pitchFamily="18" charset="0"/>
              </a:rPr>
              <a:t>.”</a:t>
            </a:r>
            <a:endParaRPr lang="en-ZA" sz="2400" dirty="0">
              <a:effectLst/>
              <a:latin typeface="Arial Black" panose="020B0A040201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7AB4BDEF-7FC4-4954-AF7A-240C71DD4D7F}"/>
              </a:ext>
            </a:extLst>
          </p:cNvPr>
          <p:cNvSpPr txBox="1"/>
          <p:nvPr/>
        </p:nvSpPr>
        <p:spPr>
          <a:xfrm flipH="1">
            <a:off x="6976675" y="3362633"/>
            <a:ext cx="3996813" cy="461665"/>
          </a:xfrm>
          <a:prstGeom prst="rect">
            <a:avLst/>
          </a:prstGeom>
          <a:noFill/>
        </p:spPr>
        <p:txBody>
          <a:bodyPr wrap="square" rtlCol="0">
            <a:spAutoFit/>
          </a:bodyPr>
          <a:lstStyle/>
          <a:p>
            <a:r>
              <a:rPr lang="en-US" sz="2400" dirty="0"/>
              <a:t>Johann Wolfgang von Goethe</a:t>
            </a:r>
            <a:endParaRPr lang="en-ZA" sz="2400" dirty="0"/>
          </a:p>
        </p:txBody>
      </p:sp>
    </p:spTree>
    <p:extLst>
      <p:ext uri="{BB962C8B-B14F-4D97-AF65-F5344CB8AC3E}">
        <p14:creationId xmlns:p14="http://schemas.microsoft.com/office/powerpoint/2010/main" val="102108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2EA95-784F-4DAA-918D-C0E4AEA33052}"/>
              </a:ext>
            </a:extLst>
          </p:cNvPr>
          <p:cNvSpPr>
            <a:spLocks noGrp="1"/>
          </p:cNvSpPr>
          <p:nvPr>
            <p:ph type="sldNum" sz="quarter" idx="12"/>
          </p:nvPr>
        </p:nvSpPr>
        <p:spPr/>
        <p:txBody>
          <a:bodyPr/>
          <a:lstStyle/>
          <a:p>
            <a:fld id="{55091FC8-3BB1-4CF1-8EAE-C17CBF81187E}" type="slidenum">
              <a:rPr lang="en-ZA" smtClean="0"/>
              <a:t>20</a:t>
            </a:fld>
            <a:endParaRPr lang="en-ZA"/>
          </a:p>
        </p:txBody>
      </p:sp>
      <p:graphicFrame>
        <p:nvGraphicFramePr>
          <p:cNvPr id="3" name="Table 2">
            <a:extLst>
              <a:ext uri="{FF2B5EF4-FFF2-40B4-BE49-F238E27FC236}">
                <a16:creationId xmlns:a16="http://schemas.microsoft.com/office/drawing/2014/main" id="{B901271A-D80D-488D-9444-637759F0CF3B}"/>
              </a:ext>
            </a:extLst>
          </p:cNvPr>
          <p:cNvGraphicFramePr>
            <a:graphicFrameLocks noGrp="1"/>
          </p:cNvGraphicFramePr>
          <p:nvPr>
            <p:extLst>
              <p:ext uri="{D42A27DB-BD31-4B8C-83A1-F6EECF244321}">
                <p14:modId xmlns:p14="http://schemas.microsoft.com/office/powerpoint/2010/main" val="4273545525"/>
              </p:ext>
            </p:extLst>
          </p:nvPr>
        </p:nvGraphicFramePr>
        <p:xfrm>
          <a:off x="0" y="1786597"/>
          <a:ext cx="12192001" cy="1366326"/>
        </p:xfrm>
        <a:graphic>
          <a:graphicData uri="http://schemas.openxmlformats.org/drawingml/2006/table">
            <a:tbl>
              <a:tblPr/>
              <a:tblGrid>
                <a:gridCol w="531446">
                  <a:extLst>
                    <a:ext uri="{9D8B030D-6E8A-4147-A177-3AD203B41FA5}">
                      <a16:colId xmlns:a16="http://schemas.microsoft.com/office/drawing/2014/main" val="4025355358"/>
                    </a:ext>
                  </a:extLst>
                </a:gridCol>
                <a:gridCol w="1311422">
                  <a:extLst>
                    <a:ext uri="{9D8B030D-6E8A-4147-A177-3AD203B41FA5}">
                      <a16:colId xmlns:a16="http://schemas.microsoft.com/office/drawing/2014/main" val="647337421"/>
                    </a:ext>
                  </a:extLst>
                </a:gridCol>
                <a:gridCol w="2127347">
                  <a:extLst>
                    <a:ext uri="{9D8B030D-6E8A-4147-A177-3AD203B41FA5}">
                      <a16:colId xmlns:a16="http://schemas.microsoft.com/office/drawing/2014/main" val="790516964"/>
                    </a:ext>
                  </a:extLst>
                </a:gridCol>
                <a:gridCol w="2625969">
                  <a:extLst>
                    <a:ext uri="{9D8B030D-6E8A-4147-A177-3AD203B41FA5}">
                      <a16:colId xmlns:a16="http://schemas.microsoft.com/office/drawing/2014/main" val="4059509195"/>
                    </a:ext>
                  </a:extLst>
                </a:gridCol>
                <a:gridCol w="958688">
                  <a:extLst>
                    <a:ext uri="{9D8B030D-6E8A-4147-A177-3AD203B41FA5}">
                      <a16:colId xmlns:a16="http://schemas.microsoft.com/office/drawing/2014/main" val="3432793976"/>
                    </a:ext>
                  </a:extLst>
                </a:gridCol>
                <a:gridCol w="1344246">
                  <a:extLst>
                    <a:ext uri="{9D8B030D-6E8A-4147-A177-3AD203B41FA5}">
                      <a16:colId xmlns:a16="http://schemas.microsoft.com/office/drawing/2014/main" val="2695717012"/>
                    </a:ext>
                  </a:extLst>
                </a:gridCol>
                <a:gridCol w="1573498">
                  <a:extLst>
                    <a:ext uri="{9D8B030D-6E8A-4147-A177-3AD203B41FA5}">
                      <a16:colId xmlns:a16="http://schemas.microsoft.com/office/drawing/2014/main" val="2865103376"/>
                    </a:ext>
                  </a:extLst>
                </a:gridCol>
                <a:gridCol w="1719385">
                  <a:extLst>
                    <a:ext uri="{9D8B030D-6E8A-4147-A177-3AD203B41FA5}">
                      <a16:colId xmlns:a16="http://schemas.microsoft.com/office/drawing/2014/main" val="3813043060"/>
                    </a:ext>
                  </a:extLst>
                </a:gridCol>
              </a:tblGrid>
              <a:tr h="256149">
                <a:tc>
                  <a:txBody>
                    <a:bodyPr/>
                    <a:lstStyle/>
                    <a:p>
                      <a:pPr algn="ctr" fontAlgn="t"/>
                      <a:r>
                        <a:rPr lang="en-ZA" sz="1400" b="1" i="0" u="none" strike="noStrike">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151458757"/>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54</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t" latinLnBrk="0" hangingPunct="1"/>
                      <a:r>
                        <a:rPr lang="en-ZA" sz="1400" b="1" i="0" u="none" strike="noStrike" kern="1200">
                          <a:solidFill>
                            <a:srgbClr val="305496"/>
                          </a:solidFill>
                          <a:effectLst/>
                          <a:latin typeface="Calibri" panose="020F0502020204030204" pitchFamily="34" charset="0"/>
                          <a:ea typeface="+mn-ea"/>
                          <a:cs typeface="+mn-cs"/>
                        </a:rPr>
                        <a:t>Plastics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Richards Bay Industrial Development Zone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1" i="0" u="none" strike="noStrike">
                          <a:solidFill>
                            <a:srgbClr val="000000"/>
                          </a:solidFill>
                          <a:effectLst/>
                          <a:latin typeface="Calibri" panose="020F0502020204030204" pitchFamily="34" charset="0"/>
                        </a:rPr>
                        <a:t>Bote Industries (Pty)Ltd</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USD 12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Debt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Construction phase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Additional Funding of R50 million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4862832"/>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55</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t" latinLnBrk="0" hangingPunct="1"/>
                      <a:r>
                        <a:rPr lang="en-ZA" sz="1400" b="1" i="0" u="none" strike="noStrike" kern="1200">
                          <a:solidFill>
                            <a:srgbClr val="305496"/>
                          </a:solidFill>
                          <a:effectLst/>
                          <a:latin typeface="Calibri" panose="020F0502020204030204" pitchFamily="34" charset="0"/>
                          <a:ea typeface="+mn-ea"/>
                          <a:cs typeface="+mn-cs"/>
                        </a:rPr>
                        <a:t>Plastics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Industrial Development Corporation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1" i="0" u="none" strike="noStrike">
                          <a:solidFill>
                            <a:srgbClr val="000000"/>
                          </a:solidFill>
                          <a:effectLst/>
                          <a:latin typeface="Calibri" panose="020F0502020204030204" pitchFamily="34" charset="0"/>
                        </a:rPr>
                        <a:t>Plastics Project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USD 195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Debt &amp; Equity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Capital Raise Phase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Funding</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0076868"/>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56</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fontAlgn="t" latinLnBrk="0" hangingPunct="1"/>
                      <a:r>
                        <a:rPr lang="en-ZA" sz="1400" b="1" i="0" u="none" strike="noStrike" kern="1200" dirty="0">
                          <a:solidFill>
                            <a:srgbClr val="305496"/>
                          </a:solidFill>
                          <a:effectLst/>
                          <a:latin typeface="Calibri" panose="020F0502020204030204" pitchFamily="34" charset="0"/>
                          <a:ea typeface="+mn-ea"/>
                          <a:cs typeface="+mn-cs"/>
                        </a:rPr>
                        <a:t>Plastics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Richards Bay Industrial Development Zone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1" i="0" u="none" strike="noStrike">
                          <a:solidFill>
                            <a:srgbClr val="000000"/>
                          </a:solidFill>
                          <a:effectLst/>
                          <a:latin typeface="Calibri" panose="020F0502020204030204" pitchFamily="34" charset="0"/>
                        </a:rPr>
                        <a:t>Bote Industries (Pty)Ltd</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USD 12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Debt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a:solidFill>
                            <a:srgbClr val="000000"/>
                          </a:solidFill>
                          <a:effectLst/>
                          <a:latin typeface="Calibri" panose="020F0502020204030204" pitchFamily="34" charset="0"/>
                        </a:rPr>
                        <a:t>Construction phase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100" b="0" i="0" u="none" strike="noStrike" dirty="0">
                          <a:solidFill>
                            <a:srgbClr val="000000"/>
                          </a:solidFill>
                          <a:effectLst/>
                          <a:latin typeface="Calibri" panose="020F0502020204030204" pitchFamily="34" charset="0"/>
                        </a:rPr>
                        <a:t>Additional Funding of R50 million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7679775"/>
                  </a:ext>
                </a:extLst>
              </a:tr>
            </a:tbl>
          </a:graphicData>
        </a:graphic>
      </p:graphicFrame>
      <p:sp>
        <p:nvSpPr>
          <p:cNvPr id="4" name="Rectangle 3">
            <a:extLst>
              <a:ext uri="{FF2B5EF4-FFF2-40B4-BE49-F238E27FC236}">
                <a16:creationId xmlns:a16="http://schemas.microsoft.com/office/drawing/2014/main" id="{569D709D-A99C-40AC-A274-49970E0BF385}"/>
              </a:ext>
            </a:extLst>
          </p:cNvPr>
          <p:cNvSpPr/>
          <p:nvPr/>
        </p:nvSpPr>
        <p:spPr>
          <a:xfrm>
            <a:off x="0" y="-39322"/>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PLASTICS</a:t>
            </a:r>
          </a:p>
        </p:txBody>
      </p:sp>
    </p:spTree>
    <p:extLst>
      <p:ext uri="{BB962C8B-B14F-4D97-AF65-F5344CB8AC3E}">
        <p14:creationId xmlns:p14="http://schemas.microsoft.com/office/powerpoint/2010/main" val="317889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DC3EB-D71F-46FA-BC0A-66FB8BEA63EE}"/>
              </a:ext>
            </a:extLst>
          </p:cNvPr>
          <p:cNvSpPr>
            <a:spLocks noGrp="1"/>
          </p:cNvSpPr>
          <p:nvPr>
            <p:ph type="sldNum" sz="quarter" idx="12"/>
          </p:nvPr>
        </p:nvSpPr>
        <p:spPr/>
        <p:txBody>
          <a:bodyPr/>
          <a:lstStyle/>
          <a:p>
            <a:fld id="{55091FC8-3BB1-4CF1-8EAE-C17CBF81187E}" type="slidenum">
              <a:rPr lang="en-ZA" smtClean="0"/>
              <a:t>21</a:t>
            </a:fld>
            <a:endParaRPr lang="en-ZA"/>
          </a:p>
        </p:txBody>
      </p:sp>
      <p:graphicFrame>
        <p:nvGraphicFramePr>
          <p:cNvPr id="3" name="Table 2">
            <a:extLst>
              <a:ext uri="{FF2B5EF4-FFF2-40B4-BE49-F238E27FC236}">
                <a16:creationId xmlns:a16="http://schemas.microsoft.com/office/drawing/2014/main" id="{95D42076-05E8-4840-BBA2-2A9093015731}"/>
              </a:ext>
            </a:extLst>
          </p:cNvPr>
          <p:cNvGraphicFramePr>
            <a:graphicFrameLocks noGrp="1"/>
          </p:cNvGraphicFramePr>
          <p:nvPr>
            <p:extLst>
              <p:ext uri="{D42A27DB-BD31-4B8C-83A1-F6EECF244321}">
                <p14:modId xmlns:p14="http://schemas.microsoft.com/office/powerpoint/2010/main" val="3014598706"/>
              </p:ext>
            </p:extLst>
          </p:nvPr>
        </p:nvGraphicFramePr>
        <p:xfrm>
          <a:off x="124851" y="1788050"/>
          <a:ext cx="11942298" cy="860182"/>
        </p:xfrm>
        <a:graphic>
          <a:graphicData uri="http://schemas.openxmlformats.org/drawingml/2006/table">
            <a:tbl>
              <a:tblPr/>
              <a:tblGrid>
                <a:gridCol w="520561">
                  <a:extLst>
                    <a:ext uri="{9D8B030D-6E8A-4147-A177-3AD203B41FA5}">
                      <a16:colId xmlns:a16="http://schemas.microsoft.com/office/drawing/2014/main" val="408858736"/>
                    </a:ext>
                  </a:extLst>
                </a:gridCol>
                <a:gridCol w="1153401">
                  <a:extLst>
                    <a:ext uri="{9D8B030D-6E8A-4147-A177-3AD203B41FA5}">
                      <a16:colId xmlns:a16="http://schemas.microsoft.com/office/drawing/2014/main" val="2593711734"/>
                    </a:ext>
                  </a:extLst>
                </a:gridCol>
                <a:gridCol w="2214939">
                  <a:extLst>
                    <a:ext uri="{9D8B030D-6E8A-4147-A177-3AD203B41FA5}">
                      <a16:colId xmlns:a16="http://schemas.microsoft.com/office/drawing/2014/main" val="360721357"/>
                    </a:ext>
                  </a:extLst>
                </a:gridCol>
                <a:gridCol w="2572187">
                  <a:extLst>
                    <a:ext uri="{9D8B030D-6E8A-4147-A177-3AD203B41FA5}">
                      <a16:colId xmlns:a16="http://schemas.microsoft.com/office/drawing/2014/main" val="1589133487"/>
                    </a:ext>
                  </a:extLst>
                </a:gridCol>
                <a:gridCol w="939053">
                  <a:extLst>
                    <a:ext uri="{9D8B030D-6E8A-4147-A177-3AD203B41FA5}">
                      <a16:colId xmlns:a16="http://schemas.microsoft.com/office/drawing/2014/main" val="105007797"/>
                    </a:ext>
                  </a:extLst>
                </a:gridCol>
                <a:gridCol w="1316715">
                  <a:extLst>
                    <a:ext uri="{9D8B030D-6E8A-4147-A177-3AD203B41FA5}">
                      <a16:colId xmlns:a16="http://schemas.microsoft.com/office/drawing/2014/main" val="4120846396"/>
                    </a:ext>
                  </a:extLst>
                </a:gridCol>
                <a:gridCol w="1541272">
                  <a:extLst>
                    <a:ext uri="{9D8B030D-6E8A-4147-A177-3AD203B41FA5}">
                      <a16:colId xmlns:a16="http://schemas.microsoft.com/office/drawing/2014/main" val="1651201651"/>
                    </a:ext>
                  </a:extLst>
                </a:gridCol>
                <a:gridCol w="1684170">
                  <a:extLst>
                    <a:ext uri="{9D8B030D-6E8A-4147-A177-3AD203B41FA5}">
                      <a16:colId xmlns:a16="http://schemas.microsoft.com/office/drawing/2014/main" val="1666465176"/>
                    </a:ext>
                  </a:extLst>
                </a:gridCol>
              </a:tblGrid>
              <a:tr h="256149">
                <a:tc>
                  <a:txBody>
                    <a:bodyPr/>
                    <a:lstStyle/>
                    <a:p>
                      <a:pPr algn="ctr" fontAlgn="t"/>
                      <a:r>
                        <a:rPr lang="en-ZA" sz="1400" b="1" i="0" u="none" strike="noStrike">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661697410"/>
                  </a:ext>
                </a:extLst>
              </a:tr>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57</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Waste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Contessa</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dirty="0">
                          <a:solidFill>
                            <a:srgbClr val="000000"/>
                          </a:solidFill>
                          <a:effectLst/>
                          <a:latin typeface="Calibri" panose="020F0502020204030204" pitchFamily="34" charset="0"/>
                        </a:rPr>
                        <a:t>Atlantis Pyrolysis Project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a:solidFill>
                            <a:srgbClr val="000000"/>
                          </a:solidFill>
                          <a:effectLst/>
                          <a:latin typeface="Calibri" panose="020F0502020204030204" pitchFamily="34" charset="0"/>
                        </a:rPr>
                        <a:t>USD 75 million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 Bankability Phase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Atlantis, Cape Town</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83592434"/>
                  </a:ext>
                </a:extLst>
              </a:tr>
            </a:tbl>
          </a:graphicData>
        </a:graphic>
      </p:graphicFrame>
      <p:sp>
        <p:nvSpPr>
          <p:cNvPr id="4" name="Rectangle 3">
            <a:extLst>
              <a:ext uri="{FF2B5EF4-FFF2-40B4-BE49-F238E27FC236}">
                <a16:creationId xmlns:a16="http://schemas.microsoft.com/office/drawing/2014/main" id="{77E86E56-2899-4B5A-9DE2-E91C32FB7C41}"/>
              </a:ext>
            </a:extLst>
          </p:cNvPr>
          <p:cNvSpPr/>
          <p:nvPr/>
        </p:nvSpPr>
        <p:spPr>
          <a:xfrm>
            <a:off x="108890" y="319404"/>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WASTE</a:t>
            </a:r>
          </a:p>
        </p:txBody>
      </p:sp>
    </p:spTree>
    <p:extLst>
      <p:ext uri="{BB962C8B-B14F-4D97-AF65-F5344CB8AC3E}">
        <p14:creationId xmlns:p14="http://schemas.microsoft.com/office/powerpoint/2010/main" val="253859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DC3EB-D71F-46FA-BC0A-66FB8BEA63EE}"/>
              </a:ext>
            </a:extLst>
          </p:cNvPr>
          <p:cNvSpPr>
            <a:spLocks noGrp="1"/>
          </p:cNvSpPr>
          <p:nvPr>
            <p:ph type="sldNum" sz="quarter" idx="12"/>
          </p:nvPr>
        </p:nvSpPr>
        <p:spPr/>
        <p:txBody>
          <a:bodyPr/>
          <a:lstStyle/>
          <a:p>
            <a:fld id="{55091FC8-3BB1-4CF1-8EAE-C17CBF81187E}" type="slidenum">
              <a:rPr lang="en-ZA" smtClean="0"/>
              <a:t>22</a:t>
            </a:fld>
            <a:endParaRPr lang="en-ZA"/>
          </a:p>
        </p:txBody>
      </p:sp>
      <p:graphicFrame>
        <p:nvGraphicFramePr>
          <p:cNvPr id="3" name="Table 2">
            <a:extLst>
              <a:ext uri="{FF2B5EF4-FFF2-40B4-BE49-F238E27FC236}">
                <a16:creationId xmlns:a16="http://schemas.microsoft.com/office/drawing/2014/main" id="{95D42076-05E8-4840-BBA2-2A9093015731}"/>
              </a:ext>
            </a:extLst>
          </p:cNvPr>
          <p:cNvGraphicFramePr>
            <a:graphicFrameLocks noGrp="1"/>
          </p:cNvGraphicFramePr>
          <p:nvPr>
            <p:extLst>
              <p:ext uri="{D42A27DB-BD31-4B8C-83A1-F6EECF244321}">
                <p14:modId xmlns:p14="http://schemas.microsoft.com/office/powerpoint/2010/main" val="3448233787"/>
              </p:ext>
            </p:extLst>
          </p:nvPr>
        </p:nvGraphicFramePr>
        <p:xfrm>
          <a:off x="124851" y="1788050"/>
          <a:ext cx="11942298" cy="860182"/>
        </p:xfrm>
        <a:graphic>
          <a:graphicData uri="http://schemas.openxmlformats.org/drawingml/2006/table">
            <a:tbl>
              <a:tblPr/>
              <a:tblGrid>
                <a:gridCol w="520561">
                  <a:extLst>
                    <a:ext uri="{9D8B030D-6E8A-4147-A177-3AD203B41FA5}">
                      <a16:colId xmlns:a16="http://schemas.microsoft.com/office/drawing/2014/main" val="408858736"/>
                    </a:ext>
                  </a:extLst>
                </a:gridCol>
                <a:gridCol w="1153401">
                  <a:extLst>
                    <a:ext uri="{9D8B030D-6E8A-4147-A177-3AD203B41FA5}">
                      <a16:colId xmlns:a16="http://schemas.microsoft.com/office/drawing/2014/main" val="2593711734"/>
                    </a:ext>
                  </a:extLst>
                </a:gridCol>
                <a:gridCol w="2214939">
                  <a:extLst>
                    <a:ext uri="{9D8B030D-6E8A-4147-A177-3AD203B41FA5}">
                      <a16:colId xmlns:a16="http://schemas.microsoft.com/office/drawing/2014/main" val="360721357"/>
                    </a:ext>
                  </a:extLst>
                </a:gridCol>
                <a:gridCol w="2572187">
                  <a:extLst>
                    <a:ext uri="{9D8B030D-6E8A-4147-A177-3AD203B41FA5}">
                      <a16:colId xmlns:a16="http://schemas.microsoft.com/office/drawing/2014/main" val="1589133487"/>
                    </a:ext>
                  </a:extLst>
                </a:gridCol>
                <a:gridCol w="939053">
                  <a:extLst>
                    <a:ext uri="{9D8B030D-6E8A-4147-A177-3AD203B41FA5}">
                      <a16:colId xmlns:a16="http://schemas.microsoft.com/office/drawing/2014/main" val="105007797"/>
                    </a:ext>
                  </a:extLst>
                </a:gridCol>
                <a:gridCol w="1316715">
                  <a:extLst>
                    <a:ext uri="{9D8B030D-6E8A-4147-A177-3AD203B41FA5}">
                      <a16:colId xmlns:a16="http://schemas.microsoft.com/office/drawing/2014/main" val="4120846396"/>
                    </a:ext>
                  </a:extLst>
                </a:gridCol>
                <a:gridCol w="1541272">
                  <a:extLst>
                    <a:ext uri="{9D8B030D-6E8A-4147-A177-3AD203B41FA5}">
                      <a16:colId xmlns:a16="http://schemas.microsoft.com/office/drawing/2014/main" val="1651201651"/>
                    </a:ext>
                  </a:extLst>
                </a:gridCol>
                <a:gridCol w="1684170">
                  <a:extLst>
                    <a:ext uri="{9D8B030D-6E8A-4147-A177-3AD203B41FA5}">
                      <a16:colId xmlns:a16="http://schemas.microsoft.com/office/drawing/2014/main" val="1666465176"/>
                    </a:ext>
                  </a:extLst>
                </a:gridCol>
              </a:tblGrid>
              <a:tr h="256149">
                <a:tc>
                  <a:txBody>
                    <a:bodyPr/>
                    <a:lstStyle/>
                    <a:p>
                      <a:pPr algn="ctr" fontAlgn="t"/>
                      <a:r>
                        <a:rPr lang="en-ZA" sz="1400" b="1" i="0" u="none" strike="noStrike">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t"/>
                      <a:r>
                        <a:rPr lang="en-ZA" sz="1400" b="1" i="0" u="none" strike="noStrike">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661697410"/>
                  </a:ext>
                </a:extLst>
              </a:tr>
              <a:tr h="128075">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58</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1" i="0" u="none" strike="noStrike">
                          <a:solidFill>
                            <a:srgbClr val="305496"/>
                          </a:solidFill>
                          <a:effectLst/>
                          <a:latin typeface="Calibri" panose="020F0502020204030204" pitchFamily="34" charset="0"/>
                        </a:rPr>
                        <a:t>Water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Department of Public Works and Infrastructure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fr-FR" sz="1400" b="1" i="0" u="none" strike="noStrike" dirty="0">
                          <a:solidFill>
                            <a:srgbClr val="000000"/>
                          </a:solidFill>
                          <a:effectLst/>
                          <a:latin typeface="Calibri" panose="020F0502020204030204" pitchFamily="34" charset="0"/>
                        </a:rPr>
                        <a:t>Olifants Management Model Programme (OMMP)</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ZA" sz="1400" b="0" i="0" u="none" strike="noStrike" dirty="0">
                          <a:solidFill>
                            <a:srgbClr val="000000"/>
                          </a:solidFill>
                          <a:effectLst/>
                          <a:latin typeface="Calibri" panose="020F0502020204030204" pitchFamily="34" charset="0"/>
                        </a:rPr>
                        <a:t>USD 1.35 billion </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Debt &amp; Equity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Blended Finance solutions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400" b="0" i="0" u="none" strike="noStrike" dirty="0">
                          <a:solidFill>
                            <a:srgbClr val="000000"/>
                          </a:solidFill>
                          <a:effectLst/>
                          <a:latin typeface="Calibri" panose="020F0502020204030204" pitchFamily="34" charset="0"/>
                        </a:rPr>
                        <a:t>Limpopo Province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16358632"/>
                  </a:ext>
                </a:extLst>
              </a:tr>
            </a:tbl>
          </a:graphicData>
        </a:graphic>
      </p:graphicFrame>
      <p:sp>
        <p:nvSpPr>
          <p:cNvPr id="5" name="Rectangle 4">
            <a:extLst>
              <a:ext uri="{FF2B5EF4-FFF2-40B4-BE49-F238E27FC236}">
                <a16:creationId xmlns:a16="http://schemas.microsoft.com/office/drawing/2014/main" id="{535900D6-921C-4F41-8953-5ABC44C2FB84}"/>
              </a:ext>
            </a:extLst>
          </p:cNvPr>
          <p:cNvSpPr/>
          <p:nvPr/>
        </p:nvSpPr>
        <p:spPr>
          <a:xfrm>
            <a:off x="0" y="234998"/>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pPr>
            <a:r>
              <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263054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C0B558-AF2E-44B4-A268-1F1C4BB676C2}"/>
              </a:ext>
            </a:extLst>
          </p:cNvPr>
          <p:cNvSpPr>
            <a:spLocks noGrp="1"/>
          </p:cNvSpPr>
          <p:nvPr>
            <p:ph type="sldNum" sz="quarter" idx="12"/>
          </p:nvPr>
        </p:nvSpPr>
        <p:spPr/>
        <p:txBody>
          <a:bodyPr/>
          <a:lstStyle/>
          <a:p>
            <a:fld id="{55091FC8-3BB1-4CF1-8EAE-C17CBF81187E}" type="slidenum">
              <a:rPr lang="en-ZA" smtClean="0"/>
              <a:t>23</a:t>
            </a:fld>
            <a:endParaRPr lang="en-ZA"/>
          </a:p>
        </p:txBody>
      </p:sp>
      <p:pic>
        <p:nvPicPr>
          <p:cNvPr id="6" name="Picture 5">
            <a:extLst>
              <a:ext uri="{FF2B5EF4-FFF2-40B4-BE49-F238E27FC236}">
                <a16:creationId xmlns:a16="http://schemas.microsoft.com/office/drawing/2014/main" id="{EEBD6653-C3E2-44F8-B492-F72B6CEE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14" y="161687"/>
            <a:ext cx="9842460" cy="6559788"/>
          </a:xfrm>
          <a:prstGeom prst="rect">
            <a:avLst/>
          </a:prstGeom>
        </p:spPr>
      </p:pic>
    </p:spTree>
    <p:extLst>
      <p:ext uri="{BB962C8B-B14F-4D97-AF65-F5344CB8AC3E}">
        <p14:creationId xmlns:p14="http://schemas.microsoft.com/office/powerpoint/2010/main" val="41527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low confidence">
            <a:extLst>
              <a:ext uri="{FF2B5EF4-FFF2-40B4-BE49-F238E27FC236}">
                <a16:creationId xmlns:a16="http://schemas.microsoft.com/office/drawing/2014/main" id="{1A8289F7-7496-8F96-48CB-5959F868FC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0594" b="13111"/>
          <a:stretch/>
        </p:blipFill>
        <p:spPr>
          <a:xfrm>
            <a:off x="7782261" y="5398478"/>
            <a:ext cx="4076141" cy="1226572"/>
          </a:xfrm>
          <a:prstGeom prst="rect">
            <a:avLst/>
          </a:prstGeom>
        </p:spPr>
      </p:pic>
      <p:sp>
        <p:nvSpPr>
          <p:cNvPr id="2" name="TextBox 1"/>
          <p:cNvSpPr txBox="1"/>
          <p:nvPr/>
        </p:nvSpPr>
        <p:spPr>
          <a:xfrm>
            <a:off x="3437867" y="3013844"/>
            <a:ext cx="5349922"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400" b="1" dirty="0">
                <a:solidFill>
                  <a:schemeClr val="tx1"/>
                </a:solidFill>
                <a:effectLst>
                  <a:outerShdw blurRad="38100" dist="38100" dir="2700000" algn="tl">
                    <a:srgbClr val="000000">
                      <a:alpha val="43137"/>
                    </a:srgbClr>
                  </a:outerShdw>
                </a:effectLst>
              </a:rPr>
              <a:t>Thank you</a:t>
            </a:r>
          </a:p>
          <a:p>
            <a:pPr algn="ctr"/>
            <a:r>
              <a:rPr lang="en-US" sz="5400" b="1" dirty="0" err="1">
                <a:solidFill>
                  <a:schemeClr val="tx1"/>
                </a:solidFill>
                <a:effectLst>
                  <a:outerShdw blurRad="38100" dist="38100" dir="2700000" algn="tl">
                    <a:srgbClr val="000000">
                      <a:alpha val="43137"/>
                    </a:srgbClr>
                  </a:outerShdw>
                </a:effectLst>
              </a:rPr>
              <a:t>Danke</a:t>
            </a:r>
            <a:r>
              <a:rPr lang="en-US" sz="5400" b="1" dirty="0">
                <a:solidFill>
                  <a:schemeClr val="tx1"/>
                </a:solidFill>
                <a:effectLst>
                  <a:outerShdw blurRad="38100" dist="38100" dir="2700000" algn="tl">
                    <a:srgbClr val="000000">
                      <a:alpha val="43137"/>
                    </a:srgbClr>
                  </a:outerShdw>
                </a:effectLst>
              </a:rPr>
              <a:t> </a:t>
            </a:r>
            <a:endParaRPr lang="en-ZA" sz="5400" b="1"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4675" y="634586"/>
            <a:ext cx="3936306" cy="1387690"/>
          </a:xfrm>
          <a:prstGeom prst="rect">
            <a:avLst/>
          </a:prstGeom>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262" y="5622587"/>
            <a:ext cx="3548377" cy="77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9F4C6257-C773-42E6-8B8F-930C75E0B895}"/>
              </a:ext>
            </a:extLst>
          </p:cNvPr>
          <p:cNvSpPr>
            <a:spLocks noGrp="1"/>
          </p:cNvSpPr>
          <p:nvPr>
            <p:ph type="sldNum" sz="quarter" idx="12"/>
          </p:nvPr>
        </p:nvSpPr>
        <p:spPr/>
        <p:txBody>
          <a:bodyPr/>
          <a:lstStyle/>
          <a:p>
            <a:fld id="{55091FC8-3BB1-4CF1-8EAE-C17CBF81187E}" type="slidenum">
              <a:rPr lang="en-ZA" smtClean="0"/>
              <a:t>24</a:t>
            </a:fld>
            <a:endParaRPr lang="en-ZA"/>
          </a:p>
        </p:txBody>
      </p:sp>
      <p:pic>
        <p:nvPicPr>
          <p:cNvPr id="6" name="Picture 5">
            <a:extLst>
              <a:ext uri="{FF2B5EF4-FFF2-40B4-BE49-F238E27FC236}">
                <a16:creationId xmlns:a16="http://schemas.microsoft.com/office/drawing/2014/main" id="{5F8BBC17-AB3E-4BE2-AB8B-69B9F2BF030F}"/>
              </a:ext>
            </a:extLst>
          </p:cNvPr>
          <p:cNvPicPr>
            <a:picLocks noChangeAspect="1"/>
          </p:cNvPicPr>
          <p:nvPr/>
        </p:nvPicPr>
        <p:blipFill rotWithShape="1">
          <a:blip r:embed="rId5"/>
          <a:srcRect l="70625" t="45914" r="13145" b="36201"/>
          <a:stretch/>
        </p:blipFill>
        <p:spPr>
          <a:xfrm>
            <a:off x="5123457" y="5312340"/>
            <a:ext cx="1978742" cy="1226572"/>
          </a:xfrm>
          <a:prstGeom prst="rect">
            <a:avLst/>
          </a:prstGeom>
        </p:spPr>
      </p:pic>
    </p:spTree>
    <p:extLst>
      <p:ext uri="{BB962C8B-B14F-4D97-AF65-F5344CB8AC3E}">
        <p14:creationId xmlns:p14="http://schemas.microsoft.com/office/powerpoint/2010/main" val="263076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B0793-B39C-4AA7-B76F-3F028E1C6E00}"/>
              </a:ext>
            </a:extLst>
          </p:cNvPr>
          <p:cNvSpPr>
            <a:spLocks noGrp="1"/>
          </p:cNvSpPr>
          <p:nvPr>
            <p:ph type="sldNum" sz="quarter" idx="12"/>
          </p:nvPr>
        </p:nvSpPr>
        <p:spPr/>
        <p:txBody>
          <a:bodyPr/>
          <a:lstStyle/>
          <a:p>
            <a:fld id="{55091FC8-3BB1-4CF1-8EAE-C17CBF81187E}" type="slidenum">
              <a:rPr lang="en-ZA" smtClean="0"/>
              <a:t>25</a:t>
            </a:fld>
            <a:endParaRPr lang="en-ZA"/>
          </a:p>
        </p:txBody>
      </p:sp>
      <p:sp>
        <p:nvSpPr>
          <p:cNvPr id="5" name="TextBox 4">
            <a:extLst>
              <a:ext uri="{FF2B5EF4-FFF2-40B4-BE49-F238E27FC236}">
                <a16:creationId xmlns:a16="http://schemas.microsoft.com/office/drawing/2014/main" id="{E9AB8DA3-8DEC-47AF-BF64-607B9FE4F3B0}"/>
              </a:ext>
            </a:extLst>
          </p:cNvPr>
          <p:cNvSpPr txBox="1"/>
          <p:nvPr/>
        </p:nvSpPr>
        <p:spPr>
          <a:xfrm flipH="1">
            <a:off x="1734408" y="1231490"/>
            <a:ext cx="7955281" cy="5078313"/>
          </a:xfrm>
          <a:prstGeom prst="rect">
            <a:avLst/>
          </a:prstGeom>
          <a:noFill/>
        </p:spPr>
        <p:txBody>
          <a:bodyPr wrap="square" rtlCol="0">
            <a:spAutoFit/>
          </a:bodyPr>
          <a:lstStyle/>
          <a:p>
            <a:r>
              <a:rPr lang="en-US" sz="3600" dirty="0"/>
              <a:t>BUSINESS VISA - INVESTSA</a:t>
            </a:r>
          </a:p>
          <a:p>
            <a:endParaRPr lang="en-US" sz="3600" dirty="0"/>
          </a:p>
          <a:p>
            <a:r>
              <a:rPr lang="en-US" sz="3600" dirty="0"/>
              <a:t>WILNA BARNARD</a:t>
            </a:r>
          </a:p>
          <a:p>
            <a:r>
              <a:rPr lang="en-US" sz="3600" dirty="0">
                <a:hlinkClick r:id="rId2"/>
              </a:rPr>
              <a:t>wbarnard@thedtic.gov.za</a:t>
            </a:r>
            <a:endParaRPr lang="en-US" sz="3600" dirty="0"/>
          </a:p>
          <a:p>
            <a:r>
              <a:rPr lang="en-US" sz="3600" dirty="0"/>
              <a:t>+27 12 394 1329</a:t>
            </a:r>
          </a:p>
          <a:p>
            <a:r>
              <a:rPr lang="en-US" sz="3600" dirty="0"/>
              <a:t>+27 71 604 5844</a:t>
            </a:r>
          </a:p>
          <a:p>
            <a:endParaRPr lang="en-US" sz="3600" dirty="0"/>
          </a:p>
          <a:p>
            <a:endParaRPr lang="en-US" sz="3600" dirty="0"/>
          </a:p>
          <a:p>
            <a:endParaRPr lang="en-ZA" sz="3600" dirty="0"/>
          </a:p>
        </p:txBody>
      </p:sp>
    </p:spTree>
    <p:extLst>
      <p:ext uri="{BB962C8B-B14F-4D97-AF65-F5344CB8AC3E}">
        <p14:creationId xmlns:p14="http://schemas.microsoft.com/office/powerpoint/2010/main" val="354804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41A523-883D-4445-9AC3-3F883AE915CF}"/>
              </a:ext>
            </a:extLst>
          </p:cNvPr>
          <p:cNvPicPr>
            <a:picLocks noChangeAspect="1"/>
          </p:cNvPicPr>
          <p:nvPr/>
        </p:nvPicPr>
        <p:blipFill>
          <a:blip r:embed="rId2"/>
          <a:stretch>
            <a:fillRect/>
          </a:stretch>
        </p:blipFill>
        <p:spPr>
          <a:xfrm>
            <a:off x="0" y="-136525"/>
            <a:ext cx="12192000" cy="6994525"/>
          </a:xfrm>
          <a:prstGeom prst="rect">
            <a:avLst/>
          </a:prstGeom>
        </p:spPr>
      </p:pic>
      <p:sp>
        <p:nvSpPr>
          <p:cNvPr id="3" name="Content Placeholder 2">
            <a:extLst>
              <a:ext uri="{FF2B5EF4-FFF2-40B4-BE49-F238E27FC236}">
                <a16:creationId xmlns:a16="http://schemas.microsoft.com/office/drawing/2014/main" id="{29C92FA4-5614-45E0-8831-A2322B49C48A}"/>
              </a:ext>
            </a:extLst>
          </p:cNvPr>
          <p:cNvSpPr>
            <a:spLocks noGrp="1"/>
          </p:cNvSpPr>
          <p:nvPr>
            <p:ph idx="1"/>
          </p:nvPr>
        </p:nvSpPr>
        <p:spPr/>
        <p:txBody>
          <a:bodyPr/>
          <a:lstStyle/>
          <a:p>
            <a:pPr marL="0" indent="0" algn="ctr">
              <a:buNone/>
            </a:pPr>
            <a:r>
              <a:rPr lang="en-ZA" b="1" dirty="0"/>
              <a:t>South African projects that best match Germany’s investment appetite, with aligned German industrial strengths and leading companies that could feasibly invest, co-develop, or provide technology and equity.</a:t>
            </a:r>
          </a:p>
          <a:p>
            <a:endParaRPr lang="en-ZA" dirty="0"/>
          </a:p>
        </p:txBody>
      </p:sp>
      <p:sp>
        <p:nvSpPr>
          <p:cNvPr id="4" name="Slide Number Placeholder 3">
            <a:extLst>
              <a:ext uri="{FF2B5EF4-FFF2-40B4-BE49-F238E27FC236}">
                <a16:creationId xmlns:a16="http://schemas.microsoft.com/office/drawing/2014/main" id="{28152722-EA4B-4AD0-AE48-E5C9D7259C80}"/>
              </a:ext>
            </a:extLst>
          </p:cNvPr>
          <p:cNvSpPr>
            <a:spLocks noGrp="1"/>
          </p:cNvSpPr>
          <p:nvPr>
            <p:ph type="sldNum" sz="quarter" idx="12"/>
          </p:nvPr>
        </p:nvSpPr>
        <p:spPr/>
        <p:txBody>
          <a:bodyPr/>
          <a:lstStyle/>
          <a:p>
            <a:fld id="{0CD73B3D-1A05-CF44-A662-427A32DC147C}" type="slidenum">
              <a:rPr lang="en-US" smtClean="0"/>
              <a:t>3</a:t>
            </a:fld>
            <a:endParaRPr lang="en-US"/>
          </a:p>
        </p:txBody>
      </p:sp>
      <p:pic>
        <p:nvPicPr>
          <p:cNvPr id="6" name="Picture 5">
            <a:extLst>
              <a:ext uri="{FF2B5EF4-FFF2-40B4-BE49-F238E27FC236}">
                <a16:creationId xmlns:a16="http://schemas.microsoft.com/office/drawing/2014/main" id="{004DF3B2-3704-41AA-B164-0150A3597E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8192"/>
          <a:stretch/>
        </p:blipFill>
        <p:spPr>
          <a:xfrm>
            <a:off x="9178979" y="84000"/>
            <a:ext cx="2776438" cy="617220"/>
          </a:xfrm>
          <a:prstGeom prst="rect">
            <a:avLst/>
          </a:prstGeom>
        </p:spPr>
      </p:pic>
    </p:spTree>
    <p:extLst>
      <p:ext uri="{BB962C8B-B14F-4D97-AF65-F5344CB8AC3E}">
        <p14:creationId xmlns:p14="http://schemas.microsoft.com/office/powerpoint/2010/main" val="424046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F0B123-EF67-45D8-934D-539BACDFBC39}"/>
              </a:ext>
            </a:extLst>
          </p:cNvPr>
          <p:cNvPicPr>
            <a:picLocks noChangeAspect="1"/>
          </p:cNvPicPr>
          <p:nvPr/>
        </p:nvPicPr>
        <p:blipFill>
          <a:blip r:embed="rId2"/>
          <a:stretch>
            <a:fillRect/>
          </a:stretch>
        </p:blipFill>
        <p:spPr>
          <a:xfrm>
            <a:off x="0" y="-68263"/>
            <a:ext cx="12192000" cy="6994525"/>
          </a:xfrm>
          <a:prstGeom prst="rect">
            <a:avLst/>
          </a:prstGeom>
        </p:spPr>
      </p:pic>
      <p:sp>
        <p:nvSpPr>
          <p:cNvPr id="3" name="Content Placeholder 2">
            <a:extLst>
              <a:ext uri="{FF2B5EF4-FFF2-40B4-BE49-F238E27FC236}">
                <a16:creationId xmlns:a16="http://schemas.microsoft.com/office/drawing/2014/main" id="{1A9826FE-74AE-4D94-AD36-731BDA943D49}"/>
              </a:ext>
            </a:extLst>
          </p:cNvPr>
          <p:cNvSpPr>
            <a:spLocks noGrp="1"/>
          </p:cNvSpPr>
          <p:nvPr>
            <p:ph idx="1"/>
          </p:nvPr>
        </p:nvSpPr>
        <p:spPr>
          <a:xfrm>
            <a:off x="985683" y="661984"/>
            <a:ext cx="10972800" cy="6264278"/>
          </a:xfrm>
        </p:spPr>
        <p:txBody>
          <a:bodyPr>
            <a:noAutofit/>
          </a:bodyPr>
          <a:lstStyle/>
          <a:p>
            <a:r>
              <a:rPr lang="en-ZA" sz="2400" b="1" dirty="0"/>
              <a:t>1. National Hydrogen Strategy (NHS)</a:t>
            </a:r>
            <a:br>
              <a:rPr lang="en-ZA" sz="2400" dirty="0"/>
            </a:br>
            <a:r>
              <a:rPr lang="en-ZA" sz="2400" dirty="0"/>
              <a:t>€9bn plan with €2bn for international hydrogen hubs. </a:t>
            </a:r>
          </a:p>
          <a:p>
            <a:r>
              <a:rPr lang="en-ZA" sz="2400" b="1" dirty="0"/>
              <a:t>2. Just Energy Transition Partnership (JETP)</a:t>
            </a:r>
            <a:br>
              <a:rPr lang="en-ZA" sz="2400" dirty="0"/>
            </a:br>
            <a:r>
              <a:rPr lang="en-ZA" sz="2400" dirty="0"/>
              <a:t>€1.1bn German contribution to SA energy transition. Supports renewables, grid upgrades, and green skills.</a:t>
            </a:r>
            <a:br>
              <a:rPr lang="en-ZA" sz="2400" dirty="0"/>
            </a:br>
            <a:r>
              <a:rPr lang="en-ZA" sz="2400" b="1" dirty="0"/>
              <a:t>3. €4 Billion Green Energy Pledge</a:t>
            </a:r>
            <a:br>
              <a:rPr lang="en-ZA" sz="2400" dirty="0"/>
            </a:br>
            <a:r>
              <a:rPr lang="en-ZA" sz="2400" dirty="0"/>
              <a:t>€4bn pledged by Germany to Africa by 2030. Aims to co-invest in renewable and hydrogen projects.</a:t>
            </a:r>
            <a:br>
              <a:rPr lang="en-ZA" sz="2400" dirty="0"/>
            </a:br>
            <a:r>
              <a:rPr lang="en-ZA" sz="2400" b="1" dirty="0"/>
              <a:t>4. SEFA (Sustainable Energy Fund for Africa)</a:t>
            </a:r>
            <a:br>
              <a:rPr lang="en-ZA" sz="2400" dirty="0"/>
            </a:br>
            <a:r>
              <a:rPr lang="en-ZA" sz="2400" dirty="0"/>
              <a:t>€100m German funding to de-risk private energy investments in Africa. Blended finance for SA projects.</a:t>
            </a:r>
            <a:br>
              <a:rPr lang="en-ZA" sz="2400" dirty="0"/>
            </a:br>
            <a:r>
              <a:rPr lang="en-ZA" sz="2400" b="1" dirty="0"/>
              <a:t>5. Minerals Security Partnership (MSP)</a:t>
            </a:r>
            <a:br>
              <a:rPr lang="en-ZA" sz="2400" dirty="0"/>
            </a:br>
            <a:r>
              <a:rPr lang="en-ZA" sz="2400" dirty="0"/>
              <a:t>G7 initiative securing ethical mineral supply chains. Encourages investment in SA’s rare earths, PGMs.</a:t>
            </a:r>
          </a:p>
          <a:p>
            <a:pPr marL="0" indent="0">
              <a:buNone/>
            </a:pPr>
            <a:endParaRPr lang="en-ZA" sz="2400" dirty="0"/>
          </a:p>
        </p:txBody>
      </p:sp>
      <p:sp>
        <p:nvSpPr>
          <p:cNvPr id="4" name="Slide Number Placeholder 3">
            <a:extLst>
              <a:ext uri="{FF2B5EF4-FFF2-40B4-BE49-F238E27FC236}">
                <a16:creationId xmlns:a16="http://schemas.microsoft.com/office/drawing/2014/main" id="{8DC30453-9E29-4774-93B9-948C7F428DD4}"/>
              </a:ext>
            </a:extLst>
          </p:cNvPr>
          <p:cNvSpPr>
            <a:spLocks noGrp="1"/>
          </p:cNvSpPr>
          <p:nvPr>
            <p:ph type="sldNum" sz="quarter" idx="12"/>
          </p:nvPr>
        </p:nvSpPr>
        <p:spPr/>
        <p:txBody>
          <a:bodyPr/>
          <a:lstStyle/>
          <a:p>
            <a:fld id="{0CD73B3D-1A05-CF44-A662-427A32DC147C}" type="slidenum">
              <a:rPr lang="en-US" smtClean="0"/>
              <a:t>4</a:t>
            </a:fld>
            <a:endParaRPr lang="en-US"/>
          </a:p>
        </p:txBody>
      </p:sp>
      <p:pic>
        <p:nvPicPr>
          <p:cNvPr id="6" name="Picture 5">
            <a:extLst>
              <a:ext uri="{FF2B5EF4-FFF2-40B4-BE49-F238E27FC236}">
                <a16:creationId xmlns:a16="http://schemas.microsoft.com/office/drawing/2014/main" id="{E9A5FE26-A82D-4257-AE80-903989BD2A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8192"/>
          <a:stretch/>
        </p:blipFill>
        <p:spPr>
          <a:xfrm>
            <a:off x="9178979" y="84000"/>
            <a:ext cx="2776438" cy="617220"/>
          </a:xfrm>
          <a:prstGeom prst="rect">
            <a:avLst/>
          </a:prstGeom>
        </p:spPr>
      </p:pic>
    </p:spTree>
    <p:extLst>
      <p:ext uri="{BB962C8B-B14F-4D97-AF65-F5344CB8AC3E}">
        <p14:creationId xmlns:p14="http://schemas.microsoft.com/office/powerpoint/2010/main" val="156565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xfrm>
            <a:off x="1524000" y="1"/>
            <a:ext cx="0" cy="46166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5</a:t>
            </a:fld>
            <a:endParaRPr spc="-25" dirty="0"/>
          </a:p>
        </p:txBody>
      </p:sp>
      <p:pic>
        <p:nvPicPr>
          <p:cNvPr id="6" name="Picture 5">
            <a:extLst>
              <a:ext uri="{FF2B5EF4-FFF2-40B4-BE49-F238E27FC236}">
                <a16:creationId xmlns:a16="http://schemas.microsoft.com/office/drawing/2014/main" id="{92C4FCE1-6A35-457B-9F68-50B25502A4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8192"/>
          <a:stretch/>
        </p:blipFill>
        <p:spPr>
          <a:xfrm>
            <a:off x="9178979" y="84000"/>
            <a:ext cx="2776438" cy="617220"/>
          </a:xfrm>
          <a:prstGeom prst="rect">
            <a:avLst/>
          </a:prstGeom>
        </p:spPr>
      </p:pic>
      <p:sp>
        <p:nvSpPr>
          <p:cNvPr id="4" name="Rectangle 3">
            <a:extLst>
              <a:ext uri="{FF2B5EF4-FFF2-40B4-BE49-F238E27FC236}">
                <a16:creationId xmlns:a16="http://schemas.microsoft.com/office/drawing/2014/main" id="{1DB5368B-D6F7-4506-9740-88EFA29EE88F}"/>
              </a:ext>
            </a:extLst>
          </p:cNvPr>
          <p:cNvSpPr/>
          <p:nvPr/>
        </p:nvSpPr>
        <p:spPr>
          <a:xfrm>
            <a:off x="129543" y="800286"/>
            <a:ext cx="12062457" cy="588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12700" marR="356235">
              <a:lnSpc>
                <a:spcPct val="150000"/>
              </a:lnSpc>
              <a:spcBef>
                <a:spcPts val="100"/>
              </a:spcBef>
              <a:tabLst>
                <a:tab pos="355600" algn="l"/>
              </a:tabLst>
            </a:pPr>
            <a:r>
              <a:rPr lang="en-US" sz="2400" b="1" dirty="0">
                <a:effectLst>
                  <a:outerShdw blurRad="38100" dist="38100" dir="2700000" algn="tl">
                    <a:srgbClr val="000000">
                      <a:alpha val="43137"/>
                    </a:srgbClr>
                  </a:outerShdw>
                </a:effectLst>
                <a:latin typeface="Arial Black" panose="020B0A04020102020204" pitchFamily="34" charset="0"/>
                <a:cs typeface="Arial"/>
              </a:rPr>
              <a:t>Total number of Projects 195 (Private &amp; Public Sector, DFI and SOEs)</a:t>
            </a:r>
          </a:p>
        </p:txBody>
      </p:sp>
      <p:sp>
        <p:nvSpPr>
          <p:cNvPr id="5" name="Rectangle 4">
            <a:extLst>
              <a:ext uri="{FF2B5EF4-FFF2-40B4-BE49-F238E27FC236}">
                <a16:creationId xmlns:a16="http://schemas.microsoft.com/office/drawing/2014/main" id="{AEB4691B-04A4-4208-AE3A-C1535B4B0706}"/>
              </a:ext>
            </a:extLst>
          </p:cNvPr>
          <p:cNvSpPr/>
          <p:nvPr/>
        </p:nvSpPr>
        <p:spPr>
          <a:xfrm>
            <a:off x="249686" y="1470912"/>
            <a:ext cx="557204" cy="588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12700" marR="356235">
              <a:lnSpc>
                <a:spcPct val="150000"/>
              </a:lnSpc>
              <a:spcBef>
                <a:spcPts val="100"/>
              </a:spcBef>
              <a:tabLst>
                <a:tab pos="355600" algn="l"/>
              </a:tabLst>
            </a:pPr>
            <a:endParaRPr lang="en-US" sz="2400" b="1" dirty="0">
              <a:effectLst>
                <a:outerShdw blurRad="38100" dist="38100" dir="2700000" algn="tl">
                  <a:srgbClr val="000000">
                    <a:alpha val="43137"/>
                  </a:srgbClr>
                </a:outerShdw>
              </a:effectLst>
              <a:latin typeface="Arial Black" panose="020B0A04020102020204" pitchFamily="34" charset="0"/>
              <a:cs typeface="Arial"/>
            </a:endParaRPr>
          </a:p>
        </p:txBody>
      </p:sp>
      <p:sp>
        <p:nvSpPr>
          <p:cNvPr id="2" name="Rectangle 1">
            <a:extLst>
              <a:ext uri="{FF2B5EF4-FFF2-40B4-BE49-F238E27FC236}">
                <a16:creationId xmlns:a16="http://schemas.microsoft.com/office/drawing/2014/main" id="{491D864B-8887-4E57-94BF-95F29C7AD7DD}"/>
              </a:ext>
            </a:extLst>
          </p:cNvPr>
          <p:cNvSpPr/>
          <p:nvPr/>
        </p:nvSpPr>
        <p:spPr>
          <a:xfrm>
            <a:off x="344471" y="1564243"/>
            <a:ext cx="11087708" cy="5293757"/>
          </a:xfrm>
          <a:prstGeom prst="rect">
            <a:avLst/>
          </a:prstGeom>
        </p:spPr>
        <p:txBody>
          <a:bodyPr wrap="square">
            <a:spAutoFit/>
          </a:bodyPr>
          <a:lstStyle/>
          <a:p>
            <a:pPr>
              <a:spcAft>
                <a:spcPts val="0"/>
              </a:spcAft>
            </a:pPr>
            <a:r>
              <a:rPr lang="en-ZA" sz="1600" dirty="0">
                <a:solidFill>
                  <a:srgbClr val="000000"/>
                </a:solidFill>
                <a:latin typeface="Calibri" panose="020F0502020204030204" pitchFamily="34" charset="0"/>
                <a:ea typeface="Calibri" panose="020F0502020204030204" pitchFamily="34" charset="0"/>
              </a:rPr>
              <a:t> </a:t>
            </a:r>
          </a:p>
          <a:p>
            <a:pPr>
              <a:spcAft>
                <a:spcPts val="0"/>
              </a:spcAft>
            </a:pPr>
            <a:endParaRPr lang="en-ZA" sz="1600" dirty="0">
              <a:latin typeface="Calibri" panose="020F0502020204030204" pitchFamily="34" charset="0"/>
              <a:ea typeface="Calibri" panose="020F0502020204030204" pitchFamily="34" charset="0"/>
            </a:endParaRPr>
          </a:p>
          <a:p>
            <a:pPr>
              <a:spcAft>
                <a:spcPts val="0"/>
              </a:spcAft>
            </a:pPr>
            <a:r>
              <a:rPr lang="en-ZA" sz="16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A- 79</a:t>
            </a:r>
            <a:r>
              <a:rPr lang="en-ZA" sz="1600" b="1" dirty="0">
                <a:effectLst>
                  <a:outerShdw blurRad="38100" dist="38100" dir="2700000" algn="tl">
                    <a:srgbClr val="000000">
                      <a:alpha val="43137"/>
                    </a:srgbClr>
                  </a:outerShdw>
                </a:effectLst>
                <a:latin typeface="Arial Black" panose="020B0A04020102020204" pitchFamily="34" charset="0"/>
                <a:cs typeface="Arial"/>
              </a:rPr>
              <a:t> Projects-</a:t>
            </a:r>
            <a:r>
              <a:rPr lang="en-US" sz="1600" b="1" dirty="0">
                <a:effectLst>
                  <a:outerShdw blurRad="38100" dist="38100" dir="2700000" algn="tl">
                    <a:srgbClr val="000000">
                      <a:alpha val="43137"/>
                    </a:srgbClr>
                  </a:outerShdw>
                </a:effectLst>
                <a:latin typeface="Arial Black" panose="020B0A04020102020204" pitchFamily="34" charset="0"/>
                <a:cs typeface="Arial"/>
              </a:rPr>
              <a:t> </a:t>
            </a:r>
            <a:r>
              <a:rPr lang="en-ZA" sz="1600" b="1" dirty="0">
                <a:effectLst>
                  <a:outerShdw blurRad="38100" dist="38100" dir="2700000" algn="tl">
                    <a:srgbClr val="000000">
                      <a:alpha val="43137"/>
                    </a:srgbClr>
                  </a:outerShdw>
                </a:effectLst>
                <a:latin typeface="Arial Black" panose="020B0A04020102020204" pitchFamily="34" charset="0"/>
                <a:cs typeface="Arial"/>
              </a:rPr>
              <a:t>USD 39.74 billion </a:t>
            </a:r>
            <a:endParaRPr lang="en-US" sz="1600" b="1" dirty="0">
              <a:effectLst>
                <a:outerShdw blurRad="38100" dist="38100" dir="2700000" algn="tl">
                  <a:srgbClr val="000000">
                    <a:alpha val="43137"/>
                  </a:srgbClr>
                </a:outerShdw>
              </a:effectLst>
              <a:latin typeface="Arial Black" panose="020B0A04020102020204" pitchFamily="34" charset="0"/>
              <a:cs typeface="Arial"/>
            </a:endParaRPr>
          </a:p>
          <a:p>
            <a:r>
              <a:rPr lang="en-ZA" sz="1600" b="1" dirty="0">
                <a:effectLst>
                  <a:outerShdw blurRad="38100" dist="38100" dir="2700000" algn="tl">
                    <a:srgbClr val="000000">
                      <a:alpha val="43137"/>
                    </a:srgbClr>
                  </a:outerShdw>
                </a:effectLst>
                <a:latin typeface="Arial Black" panose="020B0A04020102020204" pitchFamily="34" charset="0"/>
                <a:cs typeface="Arial"/>
              </a:rPr>
              <a:t>Each project has a value exceeding </a:t>
            </a:r>
            <a:r>
              <a:rPr lang="en-ZA" sz="1600" b="1" u="sng" dirty="0">
                <a:effectLst>
                  <a:outerShdw blurRad="38100" dist="38100" dir="2700000" algn="tl">
                    <a:srgbClr val="000000">
                      <a:alpha val="43137"/>
                    </a:srgbClr>
                  </a:outerShdw>
                </a:effectLst>
                <a:latin typeface="Arial Black" panose="020B0A04020102020204" pitchFamily="34" charset="0"/>
                <a:cs typeface="Arial"/>
              </a:rPr>
              <a:t>USD 5.46 million (R100 million), </a:t>
            </a:r>
            <a:r>
              <a:rPr lang="en-ZA" sz="1600" b="1" dirty="0">
                <a:effectLst>
                  <a:outerShdw blurRad="38100" dist="38100" dir="2700000" algn="tl">
                    <a:srgbClr val="000000">
                      <a:alpha val="43137"/>
                    </a:srgbClr>
                  </a:outerShdw>
                </a:effectLst>
                <a:latin typeface="Arial Black" panose="020B0A04020102020204" pitchFamily="34" charset="0"/>
                <a:cs typeface="Arial"/>
              </a:rPr>
              <a:t>comprising initiatives that are bankable and feasible, or already in operation or execution. These projects require funding or equity investment and are classified as such based on the details provided in the project documentation. </a:t>
            </a:r>
          </a:p>
          <a:p>
            <a:r>
              <a:rPr lang="en-ZA" sz="1600" b="1" dirty="0">
                <a:solidFill>
                  <a:srgbClr val="FF0000"/>
                </a:solidFill>
                <a:effectLst>
                  <a:outerShdw blurRad="38100" dist="38100" dir="2700000" algn="tl">
                    <a:srgbClr val="000000">
                      <a:alpha val="43137"/>
                    </a:srgbClr>
                  </a:outerShdw>
                </a:effectLst>
                <a:latin typeface="Arial Black" panose="020B0A04020102020204" pitchFamily="34" charset="0"/>
                <a:cs typeface="Arial"/>
              </a:rPr>
              <a:t>(</a:t>
            </a:r>
            <a:r>
              <a:rPr lang="en-ZA" sz="1600" b="1" dirty="0">
                <a:solidFill>
                  <a:srgbClr val="FF0000"/>
                </a:solidFill>
              </a:rPr>
              <a:t>A total of 79 projects were listed under </a:t>
            </a:r>
            <a:r>
              <a:rPr lang="en-ZA" sz="12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A</a:t>
            </a:r>
            <a:r>
              <a:rPr lang="en-ZA" sz="1600" b="1" dirty="0">
                <a:solidFill>
                  <a:srgbClr val="FF0000"/>
                </a:solidFill>
              </a:rPr>
              <a:t>, and verification calls were conducted with all relevant stakeholders. of these, 65 projects were successfully verified and are classified as High impact.</a:t>
            </a:r>
            <a:r>
              <a:rPr lang="en-ZA" b="1" dirty="0">
                <a:solidFill>
                  <a:srgbClr val="FF0000"/>
                </a:solidFill>
              </a:rPr>
              <a:t> </a:t>
            </a:r>
            <a:r>
              <a:rPr lang="en-ZA" sz="1600" b="1" dirty="0">
                <a:solidFill>
                  <a:srgbClr val="FF0000"/>
                </a:solidFill>
              </a:rPr>
              <a:t>The remaining  12 projects were verified but not ready for the High Impact list. </a:t>
            </a:r>
          </a:p>
          <a:p>
            <a:endParaRPr lang="en-ZA" sz="1600" b="1" dirty="0">
              <a:effectLst>
                <a:outerShdw blurRad="38100" dist="38100" dir="2700000" algn="tl">
                  <a:srgbClr val="000000">
                    <a:alpha val="43137"/>
                  </a:srgbClr>
                </a:outerShdw>
              </a:effectLst>
              <a:latin typeface="Arial Black" panose="020B0A04020102020204" pitchFamily="34" charset="0"/>
              <a:cs typeface="Arial"/>
            </a:endParaRPr>
          </a:p>
          <a:p>
            <a:pPr>
              <a:spcAft>
                <a:spcPts val="0"/>
              </a:spcAft>
            </a:pPr>
            <a:r>
              <a:rPr lang="en-ZA" sz="16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B - </a:t>
            </a:r>
            <a:r>
              <a:rPr lang="en-ZA" sz="1600" b="1" dirty="0">
                <a:effectLst>
                  <a:outerShdw blurRad="38100" dist="38100" dir="2700000" algn="tl">
                    <a:srgbClr val="000000">
                      <a:alpha val="43137"/>
                    </a:srgbClr>
                  </a:outerShdw>
                </a:effectLst>
                <a:latin typeface="Arial Black" panose="020B0A04020102020204" pitchFamily="34" charset="0"/>
                <a:cs typeface="Arial"/>
              </a:rPr>
              <a:t>77 Projects -USD 48,7 billion </a:t>
            </a:r>
          </a:p>
          <a:p>
            <a:pPr>
              <a:spcAft>
                <a:spcPts val="0"/>
              </a:spcAft>
            </a:pPr>
            <a:r>
              <a:rPr lang="en-ZA" sz="1600" b="1" dirty="0">
                <a:effectLst>
                  <a:outerShdw blurRad="38100" dist="38100" dir="2700000" algn="tl">
                    <a:srgbClr val="000000">
                      <a:alpha val="43137"/>
                    </a:srgbClr>
                  </a:outerShdw>
                </a:effectLst>
                <a:latin typeface="Arial Black" panose="020B0A04020102020204" pitchFamily="34" charset="0"/>
                <a:cs typeface="Arial"/>
              </a:rPr>
              <a:t>Each project has a value exceeding </a:t>
            </a:r>
            <a:r>
              <a:rPr lang="en-ZA" sz="1600" b="1" u="sng" dirty="0">
                <a:effectLst>
                  <a:outerShdw blurRad="38100" dist="38100" dir="2700000" algn="tl">
                    <a:srgbClr val="000000">
                      <a:alpha val="43137"/>
                    </a:srgbClr>
                  </a:outerShdw>
                </a:effectLst>
                <a:latin typeface="Arial Black" panose="020B0A04020102020204" pitchFamily="34" charset="0"/>
                <a:cs typeface="Arial"/>
              </a:rPr>
              <a:t>USD 5.46 million (R100 million), </a:t>
            </a:r>
            <a:r>
              <a:rPr lang="en-US" sz="1600" b="1" dirty="0">
                <a:effectLst>
                  <a:outerShdw blurRad="38100" dist="38100" dir="2700000" algn="tl">
                    <a:srgbClr val="000000">
                      <a:alpha val="43137"/>
                    </a:srgbClr>
                  </a:outerShdw>
                </a:effectLst>
                <a:latin typeface="Arial Black" panose="020B0A04020102020204" pitchFamily="34" charset="0"/>
                <a:cs typeface="Arial"/>
              </a:rPr>
              <a:t>which is in the Pre-Feasibility, Concept and Design Stage  and the process of meeting regulations </a:t>
            </a:r>
          </a:p>
          <a:p>
            <a:pPr>
              <a:spcAft>
                <a:spcPts val="0"/>
              </a:spcAft>
            </a:pPr>
            <a:endParaRPr lang="en-ZA" sz="1600" b="1" dirty="0">
              <a:effectLst>
                <a:outerShdw blurRad="38100" dist="38100" dir="2700000" algn="tl">
                  <a:srgbClr val="000000">
                    <a:alpha val="43137"/>
                  </a:srgbClr>
                </a:outerShdw>
              </a:effectLst>
              <a:latin typeface="Arial Black" panose="020B0A04020102020204" pitchFamily="34" charset="0"/>
              <a:cs typeface="Arial"/>
            </a:endParaRPr>
          </a:p>
          <a:p>
            <a:pPr>
              <a:spcAft>
                <a:spcPts val="0"/>
              </a:spcAft>
            </a:pPr>
            <a:r>
              <a:rPr lang="en-ZA" sz="16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C – </a:t>
            </a:r>
            <a:r>
              <a:rPr lang="en-ZA" sz="1600" b="1" dirty="0">
                <a:effectLst>
                  <a:outerShdw blurRad="38100" dist="38100" dir="2700000" algn="tl">
                    <a:srgbClr val="000000">
                      <a:alpha val="43137"/>
                    </a:srgbClr>
                  </a:outerShdw>
                </a:effectLst>
                <a:latin typeface="Arial Black" panose="020B0A04020102020204" pitchFamily="34" charset="0"/>
                <a:cs typeface="Arial"/>
              </a:rPr>
              <a:t>38 Projects (1 Project duplicate) USD 2 Billion</a:t>
            </a:r>
          </a:p>
          <a:p>
            <a:pPr>
              <a:spcAft>
                <a:spcPts val="0"/>
              </a:spcAft>
            </a:pPr>
            <a:r>
              <a:rPr lang="en-ZA" sz="1600" b="1" dirty="0">
                <a:effectLst>
                  <a:outerShdw blurRad="38100" dist="38100" dir="2700000" algn="tl">
                    <a:srgbClr val="000000">
                      <a:alpha val="43137"/>
                    </a:srgbClr>
                  </a:outerShdw>
                </a:effectLst>
                <a:latin typeface="Arial Black" panose="020B0A04020102020204" pitchFamily="34" charset="0"/>
                <a:cs typeface="Arial"/>
              </a:rPr>
              <a:t>Each project has a value below </a:t>
            </a:r>
            <a:r>
              <a:rPr lang="en-ZA" sz="1600" b="1" u="sng" dirty="0">
                <a:effectLst>
                  <a:outerShdw blurRad="38100" dist="38100" dir="2700000" algn="tl">
                    <a:srgbClr val="000000">
                      <a:alpha val="43137"/>
                    </a:srgbClr>
                  </a:outerShdw>
                </a:effectLst>
                <a:latin typeface="Arial Black" panose="020B0A04020102020204" pitchFamily="34" charset="0"/>
                <a:cs typeface="Arial"/>
              </a:rPr>
              <a:t>USD 5.46 million (R100 million)</a:t>
            </a:r>
            <a:r>
              <a:rPr lang="en-US" sz="1600" b="1" dirty="0">
                <a:effectLst>
                  <a:outerShdw blurRad="38100" dist="38100" dir="2700000" algn="tl">
                    <a:srgbClr val="000000">
                      <a:alpha val="43137"/>
                    </a:srgbClr>
                  </a:outerShdw>
                </a:effectLst>
                <a:latin typeface="Arial Black" panose="020B0A04020102020204" pitchFamily="34" charset="0"/>
                <a:cs typeface="Arial"/>
              </a:rPr>
              <a:t>, inadequate information or unclear and needs further information or validation, including investment values </a:t>
            </a:r>
            <a:endParaRPr lang="en-ZA" sz="1600" b="1" dirty="0">
              <a:solidFill>
                <a:srgbClr val="000000"/>
              </a:solidFill>
              <a:latin typeface="Calibri" panose="020F0502020204030204" pitchFamily="34" charset="0"/>
              <a:ea typeface="Calibri" panose="020F0502020204030204" pitchFamily="34" charset="0"/>
            </a:endParaRPr>
          </a:p>
          <a:p>
            <a:pPr>
              <a:spcAft>
                <a:spcPts val="0"/>
              </a:spcAft>
            </a:pPr>
            <a:endParaRPr lang="en-ZA" sz="1600" dirty="0">
              <a:latin typeface="Calibri" panose="020F0502020204030204" pitchFamily="34" charset="0"/>
              <a:ea typeface="Calibri" panose="020F0502020204030204" pitchFamily="34" charset="0"/>
            </a:endParaRPr>
          </a:p>
          <a:p>
            <a:pPr>
              <a:spcAft>
                <a:spcPts val="0"/>
              </a:spcAft>
            </a:pPr>
            <a:r>
              <a:rPr lang="en-ZA" sz="16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D-  </a:t>
            </a:r>
            <a:r>
              <a:rPr lang="en-ZA" sz="1600" b="1" dirty="0">
                <a:effectLst>
                  <a:outerShdw blurRad="38100" dist="38100" dir="2700000" algn="tl">
                    <a:srgbClr val="000000">
                      <a:alpha val="43137"/>
                    </a:srgbClr>
                  </a:outerShdw>
                </a:effectLst>
                <a:latin typeface="Arial Black" panose="020B0A04020102020204" pitchFamily="34" charset="0"/>
                <a:cs typeface="Arial"/>
              </a:rPr>
              <a:t>2 Defence projects USD 87,3 million (that also belong as part of the </a:t>
            </a:r>
            <a:r>
              <a:rPr lang="en-ZA" sz="1600"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cs typeface="Arial"/>
              </a:rPr>
              <a:t>category A </a:t>
            </a:r>
            <a:r>
              <a:rPr lang="en-ZA" sz="1600" b="1" dirty="0">
                <a:effectLst>
                  <a:outerShdw blurRad="38100" dist="38100" dir="2700000" algn="tl">
                    <a:srgbClr val="000000">
                      <a:alpha val="43137"/>
                    </a:srgbClr>
                  </a:outerShdw>
                </a:effectLst>
                <a:latin typeface="Arial Black" panose="020B0A04020102020204" pitchFamily="34" charset="0"/>
                <a:cs typeface="Arial"/>
              </a:rPr>
              <a:t>list, but ring fenced for those 2 specific countries, UAE and Saudi Arabia) </a:t>
            </a:r>
            <a:endParaRPr lang="en-ZA" sz="16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66059221-2A69-4F0E-8544-BD2AE8961153}"/>
              </a:ext>
            </a:extLst>
          </p:cNvPr>
          <p:cNvSpPr/>
          <p:nvPr/>
        </p:nvSpPr>
        <p:spPr>
          <a:xfrm>
            <a:off x="927032" y="1368955"/>
            <a:ext cx="5844870" cy="588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12700" marR="356235">
              <a:lnSpc>
                <a:spcPct val="150000"/>
              </a:lnSpc>
              <a:spcBef>
                <a:spcPts val="100"/>
              </a:spcBef>
              <a:tabLst>
                <a:tab pos="355600" algn="l"/>
              </a:tabLst>
            </a:pPr>
            <a:r>
              <a:rPr lang="en-ZA" sz="2400" b="1" dirty="0">
                <a:effectLst>
                  <a:outerShdw blurRad="38100" dist="38100" dir="2700000" algn="tl">
                    <a:srgbClr val="000000">
                      <a:alpha val="43137"/>
                    </a:srgbClr>
                  </a:outerShdw>
                </a:effectLst>
                <a:latin typeface="Arial Black" panose="020B0A04020102020204" pitchFamily="34" charset="0"/>
                <a:cs typeface="Arial"/>
              </a:rPr>
              <a:t>195 Projects into 4 categories :</a:t>
            </a:r>
          </a:p>
        </p:txBody>
      </p:sp>
      <p:sp>
        <p:nvSpPr>
          <p:cNvPr id="7" name="TextBox 6">
            <a:extLst>
              <a:ext uri="{FF2B5EF4-FFF2-40B4-BE49-F238E27FC236}">
                <a16:creationId xmlns:a16="http://schemas.microsoft.com/office/drawing/2014/main" id="{21D4AE3C-9F1A-4A47-B423-E7469CF45B91}"/>
              </a:ext>
            </a:extLst>
          </p:cNvPr>
          <p:cNvSpPr txBox="1"/>
          <p:nvPr/>
        </p:nvSpPr>
        <p:spPr>
          <a:xfrm flipH="1">
            <a:off x="9256542" y="1543119"/>
            <a:ext cx="3134000" cy="246221"/>
          </a:xfrm>
          <a:prstGeom prst="rect">
            <a:avLst/>
          </a:prstGeom>
          <a:noFill/>
        </p:spPr>
        <p:txBody>
          <a:bodyPr wrap="square" rtlCol="0">
            <a:spAutoFit/>
          </a:bodyPr>
          <a:lstStyle/>
          <a:p>
            <a:pPr algn="ctr"/>
            <a:r>
              <a:rPr lang="en-ZA" sz="1000" b="1" dirty="0">
                <a:solidFill>
                  <a:srgbClr val="FF0000"/>
                </a:solidFill>
                <a:latin typeface="Arial" panose="020B0604020202020204" pitchFamily="34" charset="0"/>
                <a:cs typeface="Arial" panose="020B0604020202020204" pitchFamily="34" charset="0"/>
              </a:rPr>
              <a:t>1 USD = 18.30 ZAR as at 06 March 2024</a:t>
            </a:r>
            <a:r>
              <a:rPr lang="en-ZA" sz="1000" dirty="0">
                <a:solidFill>
                  <a:srgbClr val="FF0000"/>
                </a:solidFill>
                <a:latin typeface="Arial" panose="020B0604020202020204" pitchFamily="34" charset="0"/>
                <a:cs typeface="Arial" panose="020B0604020202020204" pitchFamily="34" charset="0"/>
              </a:rPr>
              <a:t> </a:t>
            </a:r>
          </a:p>
        </p:txBody>
      </p:sp>
      <p:pic>
        <p:nvPicPr>
          <p:cNvPr id="10" name="Picture 9" descr="Lacie:Logos:thedtic:The dtic logo (trade, industry  &amp; competition) (Full C).jpg">
            <a:extLst>
              <a:ext uri="{FF2B5EF4-FFF2-40B4-BE49-F238E27FC236}">
                <a16:creationId xmlns:a16="http://schemas.microsoft.com/office/drawing/2014/main" id="{F7D858F5-F6E9-4BBF-BAEF-396A65B338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81" y="107669"/>
            <a:ext cx="1733550" cy="610870"/>
          </a:xfrm>
          <a:prstGeom prst="rect">
            <a:avLst/>
          </a:prstGeom>
          <a:noFill/>
          <a:ln>
            <a:noFill/>
          </a:ln>
          <a:extLst/>
        </p:spPr>
      </p:pic>
    </p:spTree>
    <p:extLst>
      <p:ext uri="{BB962C8B-B14F-4D97-AF65-F5344CB8AC3E}">
        <p14:creationId xmlns:p14="http://schemas.microsoft.com/office/powerpoint/2010/main" val="156246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F2D6E72-F458-4167-BEAE-8026173C39BD}"/>
              </a:ext>
            </a:extLst>
          </p:cNvPr>
          <p:cNvGraphicFramePr>
            <a:graphicFrameLocks noGrp="1"/>
          </p:cNvGraphicFramePr>
          <p:nvPr>
            <p:ph idx="1"/>
            <p:extLst>
              <p:ext uri="{D42A27DB-BD31-4B8C-83A1-F6EECF244321}">
                <p14:modId xmlns:p14="http://schemas.microsoft.com/office/powerpoint/2010/main" val="2637484941"/>
              </p:ext>
            </p:extLst>
          </p:nvPr>
        </p:nvGraphicFramePr>
        <p:xfrm>
          <a:off x="199103" y="136522"/>
          <a:ext cx="11857703" cy="6558976"/>
        </p:xfrm>
        <a:graphic>
          <a:graphicData uri="http://schemas.openxmlformats.org/drawingml/2006/table">
            <a:tbl>
              <a:tblPr/>
              <a:tblGrid>
                <a:gridCol w="2758302">
                  <a:extLst>
                    <a:ext uri="{9D8B030D-6E8A-4147-A177-3AD203B41FA5}">
                      <a16:colId xmlns:a16="http://schemas.microsoft.com/office/drawing/2014/main" val="2534530021"/>
                    </a:ext>
                  </a:extLst>
                </a:gridCol>
                <a:gridCol w="3185007">
                  <a:extLst>
                    <a:ext uri="{9D8B030D-6E8A-4147-A177-3AD203B41FA5}">
                      <a16:colId xmlns:a16="http://schemas.microsoft.com/office/drawing/2014/main" val="772848692"/>
                    </a:ext>
                  </a:extLst>
                </a:gridCol>
                <a:gridCol w="2957197">
                  <a:extLst>
                    <a:ext uri="{9D8B030D-6E8A-4147-A177-3AD203B41FA5}">
                      <a16:colId xmlns:a16="http://schemas.microsoft.com/office/drawing/2014/main" val="556991651"/>
                    </a:ext>
                  </a:extLst>
                </a:gridCol>
                <a:gridCol w="2957197">
                  <a:extLst>
                    <a:ext uri="{9D8B030D-6E8A-4147-A177-3AD203B41FA5}">
                      <a16:colId xmlns:a16="http://schemas.microsoft.com/office/drawing/2014/main" val="3084415213"/>
                    </a:ext>
                  </a:extLst>
                </a:gridCol>
              </a:tblGrid>
              <a:tr h="236431">
                <a:tc>
                  <a:txBody>
                    <a:bodyPr/>
                    <a:lstStyle/>
                    <a:p>
                      <a:r>
                        <a:rPr lang="en-ZA" sz="1400" b="1" dirty="0"/>
                        <a:t>Sector</a:t>
                      </a:r>
                      <a:endParaRPr lang="en-ZA" sz="1400" dirty="0"/>
                    </a:p>
                  </a:txBody>
                  <a:tcPr marL="33776" marR="33776" marT="16888" marB="16888" anchor="ctr">
                    <a:lnL>
                      <a:noFill/>
                    </a:lnL>
                    <a:lnR>
                      <a:noFill/>
                    </a:lnR>
                    <a:lnT>
                      <a:noFill/>
                    </a:lnT>
                    <a:lnB>
                      <a:noFill/>
                    </a:lnB>
                    <a:solidFill>
                      <a:schemeClr val="accent6">
                        <a:lumMod val="60000"/>
                        <a:lumOff val="40000"/>
                      </a:schemeClr>
                    </a:solidFill>
                  </a:tcPr>
                </a:tc>
                <a:tc>
                  <a:txBody>
                    <a:bodyPr/>
                    <a:lstStyle/>
                    <a:p>
                      <a:r>
                        <a:rPr lang="en-ZA" sz="1400" b="1" dirty="0"/>
                        <a:t>SA Project Title</a:t>
                      </a:r>
                      <a:endParaRPr lang="en-ZA" sz="1400" dirty="0"/>
                    </a:p>
                  </a:txBody>
                  <a:tcPr marL="33776" marR="33776" marT="16888" marB="16888" anchor="ctr">
                    <a:lnL>
                      <a:noFill/>
                    </a:lnL>
                    <a:lnR>
                      <a:noFill/>
                    </a:lnR>
                    <a:lnT>
                      <a:noFill/>
                    </a:lnT>
                    <a:lnB>
                      <a:noFill/>
                    </a:lnB>
                    <a:solidFill>
                      <a:schemeClr val="accent6">
                        <a:lumMod val="60000"/>
                        <a:lumOff val="40000"/>
                      </a:schemeClr>
                    </a:solidFill>
                  </a:tcPr>
                </a:tc>
                <a:tc>
                  <a:txBody>
                    <a:bodyPr/>
                    <a:lstStyle/>
                    <a:p>
                      <a:r>
                        <a:rPr lang="en-ZA" sz="1400" b="1" dirty="0"/>
                        <a:t>Why Germany Would Invest</a:t>
                      </a:r>
                      <a:endParaRPr lang="en-ZA" sz="1400" dirty="0"/>
                    </a:p>
                  </a:txBody>
                  <a:tcPr marL="33776" marR="33776" marT="16888" marB="16888" anchor="ctr">
                    <a:lnL>
                      <a:noFill/>
                    </a:lnL>
                    <a:lnR>
                      <a:noFill/>
                    </a:lnR>
                    <a:lnT>
                      <a:noFill/>
                    </a:lnT>
                    <a:lnB>
                      <a:noFill/>
                    </a:lnB>
                    <a:solidFill>
                      <a:schemeClr val="accent6">
                        <a:lumMod val="60000"/>
                        <a:lumOff val="40000"/>
                      </a:schemeClr>
                    </a:solidFill>
                  </a:tcPr>
                </a:tc>
                <a:tc>
                  <a:txBody>
                    <a:bodyPr/>
                    <a:lstStyle/>
                    <a:p>
                      <a:r>
                        <a:rPr lang="en-ZA" sz="1400" b="1" dirty="0"/>
                        <a:t>Top German Companies with Expertise</a:t>
                      </a:r>
                      <a:endParaRPr lang="en-ZA" sz="1400" dirty="0"/>
                    </a:p>
                  </a:txBody>
                  <a:tcPr marL="33776" marR="33776" marT="16888" marB="16888" anchor="ctr">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val="3345143148"/>
                  </a:ext>
                </a:extLst>
              </a:tr>
              <a:tr h="439086">
                <a:tc>
                  <a:txBody>
                    <a:bodyPr/>
                    <a:lstStyle/>
                    <a:p>
                      <a:r>
                        <a:rPr lang="en-ZA" sz="1400" b="1" dirty="0"/>
                        <a:t>Hydrogen</a:t>
                      </a:r>
                      <a:endParaRPr lang="en-ZA" sz="1400" dirty="0"/>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solidFill>
                            <a:srgbClr val="CC6600"/>
                          </a:solidFill>
                          <a:effectLst>
                            <a:outerShdw blurRad="38100" dist="38100" dir="2700000" algn="tl">
                              <a:srgbClr val="000000">
                                <a:alpha val="43137"/>
                              </a:srgbClr>
                            </a:outerShdw>
                          </a:effectLst>
                        </a:rPr>
                        <a:t>Coega Green Hydrogen Project (USD 5.9 bn)</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Germany’s €9bn Hydrogen Strategy includes international hydrogen hubs for green ammonia.</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a:t>Siemens Energy, Linde, thyssenkrupp Nucera, RWE</a:t>
                      </a:r>
                    </a:p>
                  </a:txBody>
                  <a:tcPr marL="33776" marR="33776" marT="16888" marB="16888"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50149409"/>
                  </a:ext>
                </a:extLst>
              </a:tr>
              <a:tr h="439086">
                <a:tc>
                  <a:txBody>
                    <a:bodyPr/>
                    <a:lstStyle/>
                    <a:p>
                      <a:r>
                        <a:rPr lang="en-ZA" sz="1400" b="1" dirty="0"/>
                        <a:t>Battery Manufacturing</a:t>
                      </a:r>
                      <a:endParaRPr lang="en-ZA" sz="1400" dirty="0"/>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solidFill>
                            <a:srgbClr val="CC6600"/>
                          </a:solidFill>
                          <a:effectLst>
                            <a:outerShdw blurRad="38100" dist="38100" dir="2700000" algn="tl">
                              <a:srgbClr val="000000">
                                <a:alpha val="43137"/>
                              </a:srgbClr>
                            </a:outerShdw>
                          </a:effectLst>
                        </a:rPr>
                        <a:t>Afrivolt (5GWh cell plant) (USD 500m)</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Germany is pushing EV battery sovereignty; Afrivolt offers localisation opportunity.</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BMW, BASF (battery materials), Volkswagen, VARTA</a:t>
                      </a:r>
                    </a:p>
                  </a:txBody>
                  <a:tcPr marL="33776" marR="33776" marT="16888" marB="16888"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754907358"/>
                  </a:ext>
                </a:extLst>
              </a:tr>
              <a:tr h="439086">
                <a:tc>
                  <a:txBody>
                    <a:bodyPr/>
                    <a:lstStyle/>
                    <a:p>
                      <a:r>
                        <a:rPr lang="en-ZA" sz="1400" b="1" dirty="0"/>
                        <a:t>Battery Chemicals</a:t>
                      </a:r>
                      <a:endParaRPr lang="en-ZA" sz="1400" dirty="0"/>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solidFill>
                            <a:srgbClr val="CC6600"/>
                          </a:solidFill>
                          <a:effectLst>
                            <a:outerShdw blurRad="38100" dist="38100" dir="2700000" algn="tl">
                              <a:srgbClr val="000000">
                                <a:alpha val="43137"/>
                              </a:srgbClr>
                            </a:outerShdw>
                          </a:effectLst>
                        </a:rPr>
                        <a:t>Vanadium Electrolyte Plant (USD 40m)</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Diversification of raw materials for stationary storage (Vanadium Redox Flow Batteries).</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Evonik, SGL Carbon, BASF</a:t>
                      </a:r>
                    </a:p>
                  </a:txBody>
                  <a:tcPr marL="33776" marR="33776" marT="16888" marB="16888"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47387545"/>
                  </a:ext>
                </a:extLst>
              </a:tr>
              <a:tr h="439086">
                <a:tc>
                  <a:txBody>
                    <a:bodyPr/>
                    <a:lstStyle/>
                    <a:p>
                      <a:r>
                        <a:rPr lang="en-ZA" sz="1400" b="1" dirty="0"/>
                        <a:t>Automotive Hydrogen</a:t>
                      </a:r>
                      <a:endParaRPr lang="en-ZA" sz="1400" dirty="0"/>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solidFill>
                            <a:srgbClr val="CC6600"/>
                          </a:solidFill>
                          <a:effectLst>
                            <a:outerShdw blurRad="38100" dist="38100" dir="2700000" algn="tl">
                              <a:srgbClr val="000000">
                                <a:alpha val="43137"/>
                              </a:srgbClr>
                            </a:outerShdw>
                          </a:effectLst>
                        </a:rPr>
                        <a:t>Project Platinum (PGM catalysts &amp; MEAs) (USD 21m)</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Supports Germany’s fuel cell and hydrogen mobility scale-up via localized platinum inputs.</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Heraeus, Bosch, Daimler Truck</a:t>
                      </a:r>
                    </a:p>
                  </a:txBody>
                  <a:tcPr marL="33776" marR="33776" marT="16888" marB="16888"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706813288"/>
                  </a:ext>
                </a:extLst>
              </a:tr>
              <a:tr h="337758">
                <a:tc>
                  <a:txBody>
                    <a:bodyPr/>
                    <a:lstStyle/>
                    <a:p>
                      <a:r>
                        <a:rPr lang="en-ZA" sz="1400" b="1" dirty="0"/>
                        <a:t>Rare Earths / Critical Minerals</a:t>
                      </a:r>
                      <a:endParaRPr lang="en-ZA" sz="1400" dirty="0"/>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solidFill>
                            <a:srgbClr val="CC6600"/>
                          </a:solidFill>
                          <a:effectLst>
                            <a:outerShdw blurRad="38100" dist="38100" dir="2700000" algn="tl">
                              <a:srgbClr val="000000">
                                <a:alpha val="43137"/>
                              </a:srgbClr>
                            </a:outerShdw>
                          </a:effectLst>
                        </a:rPr>
                        <a:t>ARMet (Rare Earths &amp; Battery Manganese) (USD 500m)</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a:t>Germany needs critical minerals for clean tech resilience.</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err="1"/>
                        <a:t>Aurubis</a:t>
                      </a:r>
                      <a:r>
                        <a:rPr lang="en-ZA" sz="1400" dirty="0"/>
                        <a:t>, Thyssenkrupp Materials Services, BASF</a:t>
                      </a:r>
                    </a:p>
                  </a:txBody>
                  <a:tcPr marL="33776" marR="33776" marT="16888" marB="16888"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29648486"/>
                  </a:ext>
                </a:extLst>
              </a:tr>
              <a:tr h="337758">
                <a:tc>
                  <a:txBody>
                    <a:bodyPr/>
                    <a:lstStyle/>
                    <a:p>
                      <a:r>
                        <a:rPr lang="en-ZA" sz="1400" b="1" dirty="0"/>
                        <a:t>Fluorochemicals</a:t>
                      </a:r>
                      <a:endParaRPr lang="en-ZA" sz="1400" dirty="0"/>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solidFill>
                            <a:srgbClr val="CC6600"/>
                          </a:solidFill>
                          <a:effectLst>
                            <a:outerShdw blurRad="38100" dist="38100" dir="2700000" algn="tl">
                              <a:srgbClr val="000000">
                                <a:alpha val="43137"/>
                              </a:srgbClr>
                            </a:outerShdw>
                          </a:effectLst>
                        </a:rPr>
                        <a:t>Project CAPE (USD 266m)</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Local beneficiation of fluorite (used in batteries, electronics, solar PV).</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Wacker </a:t>
                      </a:r>
                      <a:r>
                        <a:rPr lang="en-ZA" sz="1400" dirty="0" err="1"/>
                        <a:t>Chemie</a:t>
                      </a:r>
                      <a:r>
                        <a:rPr lang="en-ZA" sz="1400" dirty="0"/>
                        <a:t>, Evonik, BASF</a:t>
                      </a:r>
                    </a:p>
                  </a:txBody>
                  <a:tcPr marL="33776" marR="33776" marT="16888" marB="16888"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867104139"/>
                  </a:ext>
                </a:extLst>
              </a:tr>
              <a:tr h="540413">
                <a:tc>
                  <a:txBody>
                    <a:bodyPr/>
                    <a:lstStyle/>
                    <a:p>
                      <a:r>
                        <a:rPr lang="en-ZA" sz="1400" b="1" dirty="0"/>
                        <a:t>Electro-Technical / Semiconductors</a:t>
                      </a:r>
                      <a:endParaRPr lang="en-ZA" sz="1400" dirty="0"/>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solidFill>
                            <a:srgbClr val="CC6600"/>
                          </a:solidFill>
                          <a:effectLst>
                            <a:outerShdw blurRad="38100" dist="38100" dir="2700000" algn="tl">
                              <a:srgbClr val="000000">
                                <a:alpha val="43137"/>
                              </a:srgbClr>
                            </a:outerShdw>
                          </a:effectLst>
                        </a:rPr>
                        <a:t>XeF₂ Plant (USD 426m)</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Strategic input gas for MEMS and semiconductors; complements EU Chips Act strategy.</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Infineon, Bosch </a:t>
                      </a:r>
                      <a:r>
                        <a:rPr lang="en-ZA" sz="1400" dirty="0" err="1"/>
                        <a:t>Sensortec</a:t>
                      </a:r>
                      <a:r>
                        <a:rPr lang="en-ZA" sz="1400" dirty="0"/>
                        <a:t>, ZEISS, Merck </a:t>
                      </a:r>
                      <a:r>
                        <a:rPr lang="en-ZA" sz="1400" dirty="0" err="1"/>
                        <a:t>KGaA</a:t>
                      </a:r>
                      <a:endParaRPr lang="en-ZA" sz="1400" dirty="0"/>
                    </a:p>
                  </a:txBody>
                  <a:tcPr marL="33776" marR="33776" marT="16888" marB="16888"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104825358"/>
                  </a:ext>
                </a:extLst>
              </a:tr>
              <a:tr h="439086">
                <a:tc>
                  <a:txBody>
                    <a:bodyPr/>
                    <a:lstStyle/>
                    <a:p>
                      <a:r>
                        <a:rPr lang="en-ZA" sz="1400" b="1" dirty="0"/>
                        <a:t>Green Logistics</a:t>
                      </a:r>
                      <a:endParaRPr lang="en-ZA" sz="1400" dirty="0"/>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solidFill>
                            <a:srgbClr val="CC6600"/>
                          </a:solidFill>
                          <a:effectLst>
                            <a:outerShdw blurRad="38100" dist="38100" dir="2700000" algn="tl">
                              <a:srgbClr val="000000">
                                <a:alpha val="43137"/>
                              </a:srgbClr>
                            </a:outerShdw>
                          </a:effectLst>
                        </a:rPr>
                        <a:t>Project Ukuvuselela (Auto Rail Solution) (USD 350m)</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Sustainable transport/logistics aligns with Germany’s climate-smart supply chain push.</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Siemens Mobility, Deutsche Bahn Engineering, </a:t>
                      </a:r>
                      <a:r>
                        <a:rPr lang="en-ZA" sz="1400" dirty="0" err="1"/>
                        <a:t>KfW</a:t>
                      </a:r>
                      <a:r>
                        <a:rPr lang="en-ZA" sz="1400" dirty="0"/>
                        <a:t> IPEX</a:t>
                      </a:r>
                    </a:p>
                  </a:txBody>
                  <a:tcPr marL="33776" marR="33776" marT="16888" marB="16888"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604567421"/>
                  </a:ext>
                </a:extLst>
              </a:tr>
              <a:tr h="439086">
                <a:tc>
                  <a:txBody>
                    <a:bodyPr/>
                    <a:lstStyle/>
                    <a:p>
                      <a:r>
                        <a:rPr lang="en-ZA" sz="1400" b="1"/>
                        <a:t>Waste-to-Energy</a:t>
                      </a:r>
                      <a:endParaRPr lang="en-ZA" sz="1400"/>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solidFill>
                            <a:srgbClr val="CC6600"/>
                          </a:solidFill>
                          <a:effectLst>
                            <a:outerShdw blurRad="38100" dist="38100" dir="2700000" algn="tl">
                              <a:srgbClr val="000000">
                                <a:alpha val="43137"/>
                              </a:srgbClr>
                            </a:outerShdw>
                          </a:effectLst>
                        </a:rPr>
                        <a:t>Atlantis Pyrolysis Plant (USD 75m)</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a:t>Germany is a global leader in circular economy tech and can bring turnkey waste solutions.</a:t>
                      </a:r>
                    </a:p>
                  </a:txBody>
                  <a:tcPr marL="33776" marR="33776" marT="16888" marB="16888" anchor="ctr">
                    <a:lnL>
                      <a:noFill/>
                    </a:lnL>
                    <a:lnR>
                      <a:noFill/>
                    </a:lnR>
                    <a:lnT>
                      <a:noFill/>
                    </a:lnT>
                    <a:lnB>
                      <a:noFill/>
                    </a:lnB>
                    <a:solidFill>
                      <a:schemeClr val="accent6">
                        <a:lumMod val="20000"/>
                        <a:lumOff val="80000"/>
                      </a:schemeClr>
                    </a:solidFill>
                  </a:tcPr>
                </a:tc>
                <a:tc>
                  <a:txBody>
                    <a:bodyPr/>
                    <a:lstStyle/>
                    <a:p>
                      <a:r>
                        <a:rPr lang="en-ZA" sz="1400" dirty="0" err="1"/>
                        <a:t>Remondis</a:t>
                      </a:r>
                      <a:r>
                        <a:rPr lang="en-ZA" sz="1400" dirty="0"/>
                        <a:t>, ALBA Group, EEW Energy from Waste</a:t>
                      </a:r>
                    </a:p>
                  </a:txBody>
                  <a:tcPr marL="33776" marR="33776" marT="16888" marB="16888"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563342452"/>
                  </a:ext>
                </a:extLst>
              </a:tr>
              <a:tr h="439086">
                <a:tc>
                  <a:txBody>
                    <a:bodyPr/>
                    <a:lstStyle/>
                    <a:p>
                      <a:r>
                        <a:rPr lang="en-ZA" sz="1400" b="1" dirty="0"/>
                        <a:t>Pharmaceuticals</a:t>
                      </a:r>
                      <a:endParaRPr lang="en-ZA" sz="1400" dirty="0"/>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err="1">
                          <a:solidFill>
                            <a:srgbClr val="CC6600"/>
                          </a:solidFill>
                          <a:effectLst>
                            <a:outerShdw blurRad="38100" dist="38100" dir="2700000" algn="tl">
                              <a:srgbClr val="000000">
                                <a:alpha val="43137"/>
                              </a:srgbClr>
                            </a:outerShdw>
                          </a:effectLst>
                        </a:rPr>
                        <a:t>Biovac</a:t>
                      </a:r>
                      <a:r>
                        <a:rPr lang="en-ZA" sz="1400" dirty="0">
                          <a:solidFill>
                            <a:srgbClr val="CC6600"/>
                          </a:solidFill>
                          <a:effectLst>
                            <a:outerShdw blurRad="38100" dist="38100" dir="2700000" algn="tl">
                              <a:srgbClr val="000000">
                                <a:alpha val="43137"/>
                              </a:srgbClr>
                            </a:outerShdw>
                          </a:effectLst>
                        </a:rPr>
                        <a:t> Vaccine Expansion (USD 150m)</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a:t>Germany supports mRNA and local vaccine manufacturing partnerships in Africa.</a:t>
                      </a:r>
                    </a:p>
                  </a:txBody>
                  <a:tcPr marL="33776" marR="33776" marT="16888" marB="16888" anchor="ctr">
                    <a:lnL>
                      <a:noFill/>
                    </a:lnL>
                    <a:lnR>
                      <a:noFill/>
                    </a:lnR>
                    <a:lnT>
                      <a:noFill/>
                    </a:lnT>
                    <a:lnB>
                      <a:noFill/>
                    </a:lnB>
                    <a:solidFill>
                      <a:schemeClr val="accent6">
                        <a:lumMod val="40000"/>
                        <a:lumOff val="60000"/>
                      </a:schemeClr>
                    </a:solidFill>
                  </a:tcPr>
                </a:tc>
                <a:tc>
                  <a:txBody>
                    <a:bodyPr/>
                    <a:lstStyle/>
                    <a:p>
                      <a:r>
                        <a:rPr lang="en-ZA" sz="1400" dirty="0" err="1"/>
                        <a:t>BioNTech</a:t>
                      </a:r>
                      <a:r>
                        <a:rPr lang="en-ZA" sz="1400" dirty="0"/>
                        <a:t>, Sartorius, Merck Group</a:t>
                      </a:r>
                    </a:p>
                  </a:txBody>
                  <a:tcPr marL="33776" marR="33776" marT="16888" marB="16888"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984011860"/>
                  </a:ext>
                </a:extLst>
              </a:tr>
            </a:tbl>
          </a:graphicData>
        </a:graphic>
      </p:graphicFrame>
      <p:sp>
        <p:nvSpPr>
          <p:cNvPr id="4" name="Slide Number Placeholder 3">
            <a:extLst>
              <a:ext uri="{FF2B5EF4-FFF2-40B4-BE49-F238E27FC236}">
                <a16:creationId xmlns:a16="http://schemas.microsoft.com/office/drawing/2014/main" id="{C2495685-B8A5-4002-A914-5039E537FCFC}"/>
              </a:ext>
            </a:extLst>
          </p:cNvPr>
          <p:cNvSpPr>
            <a:spLocks noGrp="1"/>
          </p:cNvSpPr>
          <p:nvPr>
            <p:ph type="sldNum" sz="quarter" idx="12"/>
          </p:nvPr>
        </p:nvSpPr>
        <p:spPr/>
        <p:txBody>
          <a:bodyPr/>
          <a:lstStyle/>
          <a:p>
            <a:fld id="{0CD73B3D-1A05-CF44-A662-427A32DC147C}" type="slidenum">
              <a:rPr lang="en-US" smtClean="0"/>
              <a:t>6</a:t>
            </a:fld>
            <a:endParaRPr lang="en-US"/>
          </a:p>
        </p:txBody>
      </p:sp>
    </p:spTree>
    <p:extLst>
      <p:ext uri="{BB962C8B-B14F-4D97-AF65-F5344CB8AC3E}">
        <p14:creationId xmlns:p14="http://schemas.microsoft.com/office/powerpoint/2010/main" val="369804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CFC5A-9109-4FA3-9CB3-FAC84F12BA28}"/>
              </a:ext>
            </a:extLst>
          </p:cNvPr>
          <p:cNvPicPr>
            <a:picLocks noChangeAspect="1"/>
          </p:cNvPicPr>
          <p:nvPr/>
        </p:nvPicPr>
        <p:blipFill>
          <a:blip r:embed="rId2"/>
          <a:stretch>
            <a:fillRect/>
          </a:stretch>
        </p:blipFill>
        <p:spPr>
          <a:xfrm>
            <a:off x="0" y="-136525"/>
            <a:ext cx="12192000" cy="6994525"/>
          </a:xfrm>
          <a:prstGeom prst="rect">
            <a:avLst/>
          </a:prstGeom>
        </p:spPr>
      </p:pic>
      <p:sp>
        <p:nvSpPr>
          <p:cNvPr id="3" name="Content Placeholder 2">
            <a:extLst>
              <a:ext uri="{FF2B5EF4-FFF2-40B4-BE49-F238E27FC236}">
                <a16:creationId xmlns:a16="http://schemas.microsoft.com/office/drawing/2014/main" id="{26601A41-E13E-444E-8633-0A3D831C5AA5}"/>
              </a:ext>
            </a:extLst>
          </p:cNvPr>
          <p:cNvSpPr>
            <a:spLocks noGrp="1"/>
          </p:cNvSpPr>
          <p:nvPr>
            <p:ph idx="1"/>
          </p:nvPr>
        </p:nvSpPr>
        <p:spPr/>
        <p:txBody>
          <a:bodyPr>
            <a:normAutofit fontScale="77500" lnSpcReduction="20000"/>
          </a:bodyPr>
          <a:lstStyle/>
          <a:p>
            <a:r>
              <a:rPr lang="en-ZA" dirty="0"/>
              <a:t>Germany is a prime partner for South Africa’s green industrialisation. </a:t>
            </a:r>
          </a:p>
          <a:p>
            <a:r>
              <a:rPr lang="en-ZA" b="1" dirty="0">
                <a:solidFill>
                  <a:srgbClr val="FF0000"/>
                </a:solidFill>
              </a:rPr>
              <a:t>Key projects with high German appetite:</a:t>
            </a:r>
          </a:p>
          <a:p>
            <a:r>
              <a:rPr lang="en-ZA" dirty="0"/>
              <a:t>Green Hydrogen (Coega)</a:t>
            </a:r>
          </a:p>
          <a:p>
            <a:r>
              <a:rPr lang="en-ZA" dirty="0"/>
              <a:t>Batteries (Afrivolt, Vanadium)</a:t>
            </a:r>
          </a:p>
          <a:p>
            <a:r>
              <a:rPr lang="en-ZA" dirty="0"/>
              <a:t>Rare Earths (ARMet)</a:t>
            </a:r>
          </a:p>
          <a:p>
            <a:r>
              <a:rPr lang="en-ZA" dirty="0"/>
              <a:t>Chemicals (Fluorochemicals)</a:t>
            </a:r>
          </a:p>
          <a:p>
            <a:r>
              <a:rPr lang="en-ZA" dirty="0"/>
              <a:t>Waste-to-Energy (Atlantis)</a:t>
            </a:r>
          </a:p>
          <a:p>
            <a:r>
              <a:rPr lang="en-ZA" dirty="0"/>
              <a:t>Pharmaceuticals (</a:t>
            </a:r>
            <a:r>
              <a:rPr lang="en-ZA" dirty="0" err="1"/>
              <a:t>Biovac</a:t>
            </a:r>
            <a:r>
              <a:rPr lang="en-ZA" dirty="0"/>
              <a:t>)</a:t>
            </a:r>
          </a:p>
          <a:p>
            <a:endParaRPr lang="en-US" dirty="0"/>
          </a:p>
          <a:p>
            <a:pPr marL="0" indent="0">
              <a:buNone/>
            </a:pPr>
            <a:r>
              <a:rPr lang="en-ZA" b="1" i="1" dirty="0"/>
              <a:t>Opportunities exist for co-investment, technology transfer, and blended finance</a:t>
            </a:r>
          </a:p>
          <a:p>
            <a:endParaRPr lang="en-ZA" dirty="0"/>
          </a:p>
        </p:txBody>
      </p:sp>
      <p:sp>
        <p:nvSpPr>
          <p:cNvPr id="4" name="Slide Number Placeholder 3">
            <a:extLst>
              <a:ext uri="{FF2B5EF4-FFF2-40B4-BE49-F238E27FC236}">
                <a16:creationId xmlns:a16="http://schemas.microsoft.com/office/drawing/2014/main" id="{A94D8E45-71A1-4831-A6E9-D206D63D3431}"/>
              </a:ext>
            </a:extLst>
          </p:cNvPr>
          <p:cNvSpPr>
            <a:spLocks noGrp="1"/>
          </p:cNvSpPr>
          <p:nvPr>
            <p:ph type="sldNum" sz="quarter" idx="12"/>
          </p:nvPr>
        </p:nvSpPr>
        <p:spPr/>
        <p:txBody>
          <a:bodyPr/>
          <a:lstStyle/>
          <a:p>
            <a:fld id="{0CD73B3D-1A05-CF44-A662-427A32DC147C}" type="slidenum">
              <a:rPr lang="en-US" smtClean="0"/>
              <a:t>7</a:t>
            </a:fld>
            <a:endParaRPr lang="en-US"/>
          </a:p>
        </p:txBody>
      </p:sp>
      <p:pic>
        <p:nvPicPr>
          <p:cNvPr id="6" name="Picture 5">
            <a:extLst>
              <a:ext uri="{FF2B5EF4-FFF2-40B4-BE49-F238E27FC236}">
                <a16:creationId xmlns:a16="http://schemas.microsoft.com/office/drawing/2014/main" id="{FB037CB8-5CCC-497B-9736-373DD77F8D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8192"/>
          <a:stretch/>
        </p:blipFill>
        <p:spPr>
          <a:xfrm>
            <a:off x="9178979" y="84000"/>
            <a:ext cx="2776438" cy="617220"/>
          </a:xfrm>
          <a:prstGeom prst="rect">
            <a:avLst/>
          </a:prstGeom>
        </p:spPr>
      </p:pic>
    </p:spTree>
    <p:extLst>
      <p:ext uri="{BB962C8B-B14F-4D97-AF65-F5344CB8AC3E}">
        <p14:creationId xmlns:p14="http://schemas.microsoft.com/office/powerpoint/2010/main" val="250309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044F1E-7C36-4EDC-BE85-016D6A169695}"/>
              </a:ext>
            </a:extLst>
          </p:cNvPr>
          <p:cNvPicPr>
            <a:picLocks noChangeAspect="1"/>
          </p:cNvPicPr>
          <p:nvPr/>
        </p:nvPicPr>
        <p:blipFill>
          <a:blip r:embed="rId3"/>
          <a:stretch>
            <a:fillRect/>
          </a:stretch>
        </p:blipFill>
        <p:spPr>
          <a:xfrm>
            <a:off x="0" y="-136525"/>
            <a:ext cx="12192000" cy="6994525"/>
          </a:xfrm>
          <a:prstGeom prst="rect">
            <a:avLst/>
          </a:prstGeom>
        </p:spPr>
      </p:pic>
      <p:sp>
        <p:nvSpPr>
          <p:cNvPr id="9" name="object 9"/>
          <p:cNvSpPr txBox="1">
            <a:spLocks noGrp="1"/>
          </p:cNvSpPr>
          <p:nvPr>
            <p:ph type="sldNum" sz="quarter" idx="12"/>
          </p:nvPr>
        </p:nvSpPr>
        <p:spPr>
          <a:xfrm>
            <a:off x="1524000" y="1"/>
            <a:ext cx="0" cy="461665"/>
          </a:xfrm>
          <a:prstGeom prst="rect">
            <a:avLst/>
          </a:prstGeom>
        </p:spPr>
        <p:txBody>
          <a:bodyPr vert="horz" wrap="square" lIns="0" tIns="0" rIns="0" bIns="0" rtlCol="0">
            <a:spAutoFit/>
          </a:bodyPr>
          <a:lstStyle/>
          <a:p>
            <a:pPr marL="38100">
              <a:lnSpc>
                <a:spcPts val="1240"/>
              </a:lnSpc>
            </a:pPr>
            <a:fld id="{81D60167-4931-47E6-BA6A-407CBD079E47}" type="slidenum">
              <a:rPr spc="-25" dirty="0"/>
              <a:pPr marL="38100">
                <a:lnSpc>
                  <a:spcPts val="1240"/>
                </a:lnSpc>
              </a:pPr>
              <a:t>8</a:t>
            </a:fld>
            <a:endParaRPr spc="-25" dirty="0"/>
          </a:p>
        </p:txBody>
      </p:sp>
      <p:pic>
        <p:nvPicPr>
          <p:cNvPr id="6" name="Picture 5">
            <a:extLst>
              <a:ext uri="{FF2B5EF4-FFF2-40B4-BE49-F238E27FC236}">
                <a16:creationId xmlns:a16="http://schemas.microsoft.com/office/drawing/2014/main" id="{92C4FCE1-6A35-457B-9F68-50B25502A4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8192"/>
          <a:stretch/>
        </p:blipFill>
        <p:spPr>
          <a:xfrm>
            <a:off x="9178979" y="84000"/>
            <a:ext cx="2776438" cy="617220"/>
          </a:xfrm>
          <a:prstGeom prst="rect">
            <a:avLst/>
          </a:prstGeom>
        </p:spPr>
      </p:pic>
      <p:sp>
        <p:nvSpPr>
          <p:cNvPr id="4" name="Rectangle 3">
            <a:extLst>
              <a:ext uri="{FF2B5EF4-FFF2-40B4-BE49-F238E27FC236}">
                <a16:creationId xmlns:a16="http://schemas.microsoft.com/office/drawing/2014/main" id="{1DB5368B-D6F7-4506-9740-88EFA29EE88F}"/>
              </a:ext>
            </a:extLst>
          </p:cNvPr>
          <p:cNvSpPr/>
          <p:nvPr/>
        </p:nvSpPr>
        <p:spPr>
          <a:xfrm>
            <a:off x="129543" y="800286"/>
            <a:ext cx="12062457" cy="58887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12700" marR="356235">
              <a:lnSpc>
                <a:spcPct val="150000"/>
              </a:lnSpc>
              <a:spcBef>
                <a:spcPts val="100"/>
              </a:spcBef>
              <a:tabLst>
                <a:tab pos="355600" algn="l"/>
              </a:tabLst>
            </a:pPr>
            <a:r>
              <a:rPr lang="en-US" sz="2400" b="1" dirty="0">
                <a:effectLst>
                  <a:outerShdw blurRad="38100" dist="38100" dir="2700000" algn="tl">
                    <a:srgbClr val="000000">
                      <a:alpha val="43137"/>
                    </a:srgbClr>
                  </a:outerShdw>
                </a:effectLst>
                <a:latin typeface="Arial Black" panose="020B0A04020102020204" pitchFamily="34" charset="0"/>
                <a:cs typeface="Arial"/>
              </a:rPr>
              <a:t>GERMAN PACKAGE (Private &amp; Public Sector, DFI and SOEs)</a:t>
            </a:r>
          </a:p>
        </p:txBody>
      </p:sp>
      <p:sp>
        <p:nvSpPr>
          <p:cNvPr id="2" name="Rectangle 1">
            <a:extLst>
              <a:ext uri="{FF2B5EF4-FFF2-40B4-BE49-F238E27FC236}">
                <a16:creationId xmlns:a16="http://schemas.microsoft.com/office/drawing/2014/main" id="{491D864B-8887-4E57-94BF-95F29C7AD7DD}"/>
              </a:ext>
            </a:extLst>
          </p:cNvPr>
          <p:cNvSpPr/>
          <p:nvPr/>
        </p:nvSpPr>
        <p:spPr>
          <a:xfrm>
            <a:off x="927032" y="1419175"/>
            <a:ext cx="11087708" cy="4524315"/>
          </a:xfrm>
          <a:prstGeom prst="rect">
            <a:avLst/>
          </a:prstGeom>
        </p:spPr>
        <p:txBody>
          <a:bodyPr wrap="square">
            <a:spAutoFit/>
          </a:bodyPr>
          <a:lstStyle/>
          <a:p>
            <a:pPr>
              <a:spcAft>
                <a:spcPts val="0"/>
              </a:spcAft>
            </a:pPr>
            <a:r>
              <a:rPr lang="en-ZA" sz="1600" dirty="0">
                <a:solidFill>
                  <a:srgbClr val="000000"/>
                </a:solidFill>
                <a:latin typeface="Calibri" panose="020F0502020204030204" pitchFamily="34" charset="0"/>
                <a:ea typeface="Calibri" panose="020F0502020204030204" pitchFamily="34" charset="0"/>
              </a:rPr>
              <a:t> </a:t>
            </a:r>
            <a:r>
              <a:rPr lang="en-ZA" dirty="0"/>
              <a:t>As part of our national investment mobilisation drive, we’ve finalised a detailed Investment Project Book, comprising </a:t>
            </a:r>
            <a:r>
              <a:rPr lang="en-ZA" b="1" dirty="0"/>
              <a:t>195 strategic projects</a:t>
            </a:r>
            <a:r>
              <a:rPr lang="en-ZA" dirty="0"/>
              <a:t> from across sectors, geographies, and institutions. At the core of this effort is a group of </a:t>
            </a:r>
            <a:r>
              <a:rPr lang="en-ZA" b="1" dirty="0"/>
              <a:t>65 highly curated, investor-ready projects</a:t>
            </a:r>
            <a:r>
              <a:rPr lang="en-ZA" dirty="0"/>
              <a:t>, </a:t>
            </a:r>
          </a:p>
          <a:p>
            <a:r>
              <a:rPr lang="en-ZA" dirty="0"/>
              <a:t>What </a:t>
            </a:r>
            <a:r>
              <a:rPr lang="en-ZA" b="1" dirty="0"/>
              <a:t>does highly curated </a:t>
            </a:r>
            <a:r>
              <a:rPr lang="en-ZA" dirty="0"/>
              <a:t>mean? These </a:t>
            </a:r>
            <a:r>
              <a:rPr lang="en-ZA" b="1" dirty="0"/>
              <a:t>65 projects</a:t>
            </a:r>
            <a:r>
              <a:rPr lang="en-ZA" dirty="0"/>
              <a:t> have been rigorously validated through stakeholder verification, regulatory screening, and funding readiness assessments. They are:</a:t>
            </a:r>
          </a:p>
          <a:p>
            <a:r>
              <a:rPr lang="en-ZA" dirty="0"/>
              <a:t>•           Bankable, Feasible </a:t>
            </a:r>
          </a:p>
          <a:p>
            <a:r>
              <a:rPr lang="en-ZA" dirty="0"/>
              <a:t>•           Well-defined in terms of investment value and structure,</a:t>
            </a:r>
          </a:p>
          <a:p>
            <a:r>
              <a:rPr lang="en-ZA" dirty="0"/>
              <a:t>•           Ready for promotion</a:t>
            </a:r>
          </a:p>
          <a:p>
            <a:r>
              <a:rPr lang="en-ZA" b="1" u="sng" dirty="0">
                <a:solidFill>
                  <a:srgbClr val="FF0000"/>
                </a:solidFill>
              </a:rPr>
              <a:t>GERMAN PACKAGE: </a:t>
            </a:r>
            <a:r>
              <a:rPr lang="en-ZA" dirty="0"/>
              <a:t>We have undertaken a comprehensive assessment of Germany’s investment capabilities and interests, informed by a review of key strategic documents. This process was aimed at ensuring alignment between our priority investment projects and Germany’s investment direction. From an initial list of 65 projects, we have prioritised </a:t>
            </a:r>
            <a:r>
              <a:rPr lang="en-ZA" b="1" dirty="0">
                <a:solidFill>
                  <a:srgbClr val="FF0000"/>
                </a:solidFill>
              </a:rPr>
              <a:t>58 high-impact projects</a:t>
            </a:r>
            <a:r>
              <a:rPr lang="en-ZA" dirty="0">
                <a:solidFill>
                  <a:srgbClr val="FF0000"/>
                </a:solidFill>
              </a:rPr>
              <a:t>, </a:t>
            </a:r>
            <a:r>
              <a:rPr lang="en-ZA" dirty="0"/>
              <a:t>representing a total investment value of </a:t>
            </a:r>
            <a:r>
              <a:rPr lang="en-ZA" b="1" dirty="0">
                <a:solidFill>
                  <a:srgbClr val="FF0000"/>
                </a:solidFill>
              </a:rPr>
              <a:t>USD 37,87 billion.</a:t>
            </a:r>
            <a:r>
              <a:rPr lang="en-ZA" dirty="0">
                <a:solidFill>
                  <a:srgbClr val="FF0000"/>
                </a:solidFill>
              </a:rPr>
              <a:t> </a:t>
            </a:r>
            <a:r>
              <a:rPr lang="en-ZA" dirty="0"/>
              <a:t>These projects span critical economic growth areas, including Energy, infrastructure, Critical Minerals and Logistics</a:t>
            </a:r>
          </a:p>
          <a:p>
            <a:r>
              <a:rPr lang="en-ZA" b="1" dirty="0">
                <a:solidFill>
                  <a:srgbClr val="FF0000"/>
                </a:solidFill>
              </a:rPr>
              <a:t>We developed a FULL GERMAN PACKAGE FOR INVESTMENT MOBILISATION:</a:t>
            </a:r>
            <a:endParaRPr lang="en-ZA" dirty="0">
              <a:solidFill>
                <a:srgbClr val="FF0000"/>
              </a:solidFill>
            </a:endParaRPr>
          </a:p>
          <a:p>
            <a:pPr marL="285750" lvl="0" indent="-285750">
              <a:buFont typeface="Arial" panose="020B0604020202020204" pitchFamily="34" charset="0"/>
              <a:buChar char="•"/>
            </a:pPr>
            <a:r>
              <a:rPr lang="en-ZA" dirty="0"/>
              <a:t>A summary overview of the 58 projects in the Germany Package</a:t>
            </a:r>
          </a:p>
          <a:p>
            <a:pPr marL="285750" lvl="0" indent="-285750">
              <a:buFont typeface="Arial" panose="020B0604020202020204" pitchFamily="34" charset="0"/>
              <a:buChar char="•"/>
            </a:pPr>
            <a:r>
              <a:rPr lang="en-ZA" dirty="0"/>
              <a:t>The full document containing detailed summaries of all 58 projects in the Germany Package</a:t>
            </a:r>
            <a:endParaRPr lang="en-ZA" sz="1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1D4AE3C-9F1A-4A47-B423-E7469CF45B91}"/>
              </a:ext>
            </a:extLst>
          </p:cNvPr>
          <p:cNvSpPr txBox="1"/>
          <p:nvPr/>
        </p:nvSpPr>
        <p:spPr>
          <a:xfrm flipH="1">
            <a:off x="9000198" y="6465281"/>
            <a:ext cx="3134000" cy="246221"/>
          </a:xfrm>
          <a:prstGeom prst="rect">
            <a:avLst/>
          </a:prstGeom>
          <a:noFill/>
        </p:spPr>
        <p:txBody>
          <a:bodyPr wrap="square" rtlCol="0">
            <a:spAutoFit/>
          </a:bodyPr>
          <a:lstStyle/>
          <a:p>
            <a:pPr algn="ctr"/>
            <a:r>
              <a:rPr lang="en-ZA" sz="1000" b="1" dirty="0">
                <a:solidFill>
                  <a:srgbClr val="FF0000"/>
                </a:solidFill>
                <a:latin typeface="Arial" panose="020B0604020202020204" pitchFamily="34" charset="0"/>
                <a:cs typeface="Arial" panose="020B0604020202020204" pitchFamily="34" charset="0"/>
              </a:rPr>
              <a:t>1 USD = 18.30 ZAR as at 06 March 2024</a:t>
            </a:r>
            <a:r>
              <a:rPr lang="en-ZA" sz="10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704483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B7C98-D3F7-48B4-A46C-87485FE92F9F}"/>
              </a:ext>
            </a:extLst>
          </p:cNvPr>
          <p:cNvSpPr>
            <a:spLocks noGrp="1"/>
          </p:cNvSpPr>
          <p:nvPr>
            <p:ph type="sldNum" sz="quarter" idx="12"/>
          </p:nvPr>
        </p:nvSpPr>
        <p:spPr>
          <a:xfrm>
            <a:off x="8610600" y="7440356"/>
            <a:ext cx="2743200" cy="365125"/>
          </a:xfrm>
        </p:spPr>
        <p:txBody>
          <a:bodyPr/>
          <a:lstStyle/>
          <a:p>
            <a:fld id="{55091FC8-3BB1-4CF1-8EAE-C17CBF81187E}" type="slidenum">
              <a:rPr lang="en-ZA" smtClean="0"/>
              <a:t>9</a:t>
            </a:fld>
            <a:endParaRPr lang="en-ZA"/>
          </a:p>
        </p:txBody>
      </p:sp>
      <p:graphicFrame>
        <p:nvGraphicFramePr>
          <p:cNvPr id="3" name="Table 2">
            <a:extLst>
              <a:ext uri="{FF2B5EF4-FFF2-40B4-BE49-F238E27FC236}">
                <a16:creationId xmlns:a16="http://schemas.microsoft.com/office/drawing/2014/main" id="{C82714AC-BF68-4735-8678-7663F4EBB5E7}"/>
              </a:ext>
            </a:extLst>
          </p:cNvPr>
          <p:cNvGraphicFramePr>
            <a:graphicFrameLocks noGrp="1"/>
          </p:cNvGraphicFramePr>
          <p:nvPr>
            <p:extLst>
              <p:ext uri="{D42A27DB-BD31-4B8C-83A1-F6EECF244321}">
                <p14:modId xmlns:p14="http://schemas.microsoft.com/office/powerpoint/2010/main" val="2422605564"/>
              </p:ext>
            </p:extLst>
          </p:nvPr>
        </p:nvGraphicFramePr>
        <p:xfrm>
          <a:off x="-1" y="3380898"/>
          <a:ext cx="12192001" cy="2208849"/>
        </p:xfrm>
        <a:graphic>
          <a:graphicData uri="http://schemas.openxmlformats.org/drawingml/2006/table">
            <a:tbl>
              <a:tblPr/>
              <a:tblGrid>
                <a:gridCol w="390833">
                  <a:extLst>
                    <a:ext uri="{9D8B030D-6E8A-4147-A177-3AD203B41FA5}">
                      <a16:colId xmlns:a16="http://schemas.microsoft.com/office/drawing/2014/main" val="3583969979"/>
                    </a:ext>
                  </a:extLst>
                </a:gridCol>
                <a:gridCol w="1216742">
                  <a:extLst>
                    <a:ext uri="{9D8B030D-6E8A-4147-A177-3AD203B41FA5}">
                      <a16:colId xmlns:a16="http://schemas.microsoft.com/office/drawing/2014/main" val="2114404248"/>
                    </a:ext>
                  </a:extLst>
                </a:gridCol>
                <a:gridCol w="2362640">
                  <a:extLst>
                    <a:ext uri="{9D8B030D-6E8A-4147-A177-3AD203B41FA5}">
                      <a16:colId xmlns:a16="http://schemas.microsoft.com/office/drawing/2014/main" val="1623828505"/>
                    </a:ext>
                  </a:extLst>
                </a:gridCol>
                <a:gridCol w="2625969">
                  <a:extLst>
                    <a:ext uri="{9D8B030D-6E8A-4147-A177-3AD203B41FA5}">
                      <a16:colId xmlns:a16="http://schemas.microsoft.com/office/drawing/2014/main" val="1840368120"/>
                    </a:ext>
                  </a:extLst>
                </a:gridCol>
                <a:gridCol w="958688">
                  <a:extLst>
                    <a:ext uri="{9D8B030D-6E8A-4147-A177-3AD203B41FA5}">
                      <a16:colId xmlns:a16="http://schemas.microsoft.com/office/drawing/2014/main" val="3616399537"/>
                    </a:ext>
                  </a:extLst>
                </a:gridCol>
                <a:gridCol w="1344246">
                  <a:extLst>
                    <a:ext uri="{9D8B030D-6E8A-4147-A177-3AD203B41FA5}">
                      <a16:colId xmlns:a16="http://schemas.microsoft.com/office/drawing/2014/main" val="1909362409"/>
                    </a:ext>
                  </a:extLst>
                </a:gridCol>
                <a:gridCol w="1573498">
                  <a:extLst>
                    <a:ext uri="{9D8B030D-6E8A-4147-A177-3AD203B41FA5}">
                      <a16:colId xmlns:a16="http://schemas.microsoft.com/office/drawing/2014/main" val="7591237"/>
                    </a:ext>
                  </a:extLst>
                </a:gridCol>
                <a:gridCol w="1719385">
                  <a:extLst>
                    <a:ext uri="{9D8B030D-6E8A-4147-A177-3AD203B41FA5}">
                      <a16:colId xmlns:a16="http://schemas.microsoft.com/office/drawing/2014/main" val="2773217255"/>
                    </a:ext>
                  </a:extLst>
                </a:gridCol>
              </a:tblGrid>
              <a:tr h="256149">
                <a:tc>
                  <a:txBody>
                    <a:bodyPr/>
                    <a:lstStyle/>
                    <a:p>
                      <a:pPr algn="ctr" fontAlgn="t"/>
                      <a:r>
                        <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kern="1200" dirty="0">
                          <a:solidFill>
                            <a:srgbClr val="305496"/>
                          </a:solidFill>
                          <a:effectLst/>
                          <a:latin typeface="Calibri" panose="020F0502020204030204" pitchFamily="34" charset="0"/>
                          <a:ea typeface="+mn-ea"/>
                          <a:cs typeface="+mn-cs"/>
                        </a:rPr>
                        <a:t>Automotives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Infrastructure South Africa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a:solidFill>
                            <a:srgbClr val="000000"/>
                          </a:solidFill>
                          <a:effectLst/>
                          <a:latin typeface="Calibri" panose="020F0502020204030204" pitchFamily="34" charset="0"/>
                        </a:rPr>
                        <a:t>The Manufacture of Electrical Harnesses for Rail, Automotive and Energy Sectors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USD 36.9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 Circa Zar 260 million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Project in execution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Investment and Market access in auto sector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7621630"/>
                  </a:ext>
                </a:extLst>
              </a:tr>
              <a:tr h="256149">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kern="1200" dirty="0">
                          <a:solidFill>
                            <a:srgbClr val="305496"/>
                          </a:solidFill>
                          <a:effectLst/>
                          <a:latin typeface="Calibri" panose="020F0502020204030204" pitchFamily="34" charset="0"/>
                          <a:ea typeface="+mn-ea"/>
                          <a:cs typeface="+mn-cs"/>
                        </a:rPr>
                        <a:t>Automotives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Automotive Industry Transformation Fund (AITF) and others (syndicated)</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a:solidFill>
                            <a:srgbClr val="000000"/>
                          </a:solidFill>
                          <a:effectLst/>
                          <a:latin typeface="Calibri" panose="020F0502020204030204" pitchFamily="34" charset="0"/>
                        </a:rPr>
                        <a:t>Project Platinum</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USD 21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Debt &amp; Equity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Bankability Phase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Investment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4876183"/>
                  </a:ext>
                </a:extLst>
              </a:tr>
              <a:tr h="128075">
                <a:tc>
                  <a:txBody>
                    <a:bodyPr/>
                    <a:lstStyle/>
                    <a:p>
                      <a:pPr algn="ctr" fontAlgn="t"/>
                      <a:r>
                        <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3</a:t>
                      </a:r>
                      <a:endParaRPr lang="en-ZA"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kern="1200" dirty="0">
                          <a:solidFill>
                            <a:srgbClr val="305496"/>
                          </a:solidFill>
                          <a:effectLst/>
                          <a:latin typeface="Calibri" panose="020F0502020204030204" pitchFamily="34" charset="0"/>
                          <a:ea typeface="+mn-ea"/>
                          <a:cs typeface="+mn-cs"/>
                        </a:rPr>
                        <a:t>Automotives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Automotive Industry Transformation Fund (AITF) and others (syndicated)</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1" i="0" u="none" strike="noStrike" dirty="0">
                          <a:solidFill>
                            <a:srgbClr val="000000"/>
                          </a:solidFill>
                          <a:effectLst/>
                          <a:latin typeface="Calibri" panose="020F0502020204030204" pitchFamily="34" charset="0"/>
                        </a:rPr>
                        <a:t>Project Fusion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USD 10.8 million</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Debt &amp; Equity</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a:solidFill>
                            <a:srgbClr val="000000"/>
                          </a:solidFill>
                          <a:effectLst/>
                          <a:latin typeface="Calibri" panose="020F0502020204030204" pitchFamily="34" charset="0"/>
                        </a:rPr>
                        <a:t>Bankability Phase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ZA" sz="1600" b="0" i="0" u="none" strike="noStrike" dirty="0">
                          <a:solidFill>
                            <a:srgbClr val="000000"/>
                          </a:solidFill>
                          <a:effectLst/>
                          <a:latin typeface="Calibri" panose="020F0502020204030204" pitchFamily="34" charset="0"/>
                        </a:rPr>
                        <a:t>Investment and technical support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876423"/>
                  </a:ext>
                </a:extLst>
              </a:tr>
            </a:tbl>
          </a:graphicData>
        </a:graphic>
      </p:graphicFrame>
      <p:graphicFrame>
        <p:nvGraphicFramePr>
          <p:cNvPr id="5" name="Table 4">
            <a:extLst>
              <a:ext uri="{FF2B5EF4-FFF2-40B4-BE49-F238E27FC236}">
                <a16:creationId xmlns:a16="http://schemas.microsoft.com/office/drawing/2014/main" id="{CD6D7579-27EF-49DE-BC82-5A909DA81F04}"/>
              </a:ext>
            </a:extLst>
          </p:cNvPr>
          <p:cNvGraphicFramePr>
            <a:graphicFrameLocks noGrp="1"/>
          </p:cNvGraphicFramePr>
          <p:nvPr>
            <p:extLst>
              <p:ext uri="{D42A27DB-BD31-4B8C-83A1-F6EECF244321}">
                <p14:modId xmlns:p14="http://schemas.microsoft.com/office/powerpoint/2010/main" val="4034727973"/>
              </p:ext>
            </p:extLst>
          </p:nvPr>
        </p:nvGraphicFramePr>
        <p:xfrm>
          <a:off x="-2" y="2913294"/>
          <a:ext cx="12192001" cy="430091"/>
        </p:xfrm>
        <a:graphic>
          <a:graphicData uri="http://schemas.openxmlformats.org/drawingml/2006/table">
            <a:tbl>
              <a:tblPr/>
              <a:tblGrid>
                <a:gridCol w="513470">
                  <a:extLst>
                    <a:ext uri="{9D8B030D-6E8A-4147-A177-3AD203B41FA5}">
                      <a16:colId xmlns:a16="http://schemas.microsoft.com/office/drawing/2014/main" val="3721260529"/>
                    </a:ext>
                  </a:extLst>
                </a:gridCol>
                <a:gridCol w="844061">
                  <a:extLst>
                    <a:ext uri="{9D8B030D-6E8A-4147-A177-3AD203B41FA5}">
                      <a16:colId xmlns:a16="http://schemas.microsoft.com/office/drawing/2014/main" val="762475697"/>
                    </a:ext>
                  </a:extLst>
                </a:gridCol>
                <a:gridCol w="2595490">
                  <a:extLst>
                    <a:ext uri="{9D8B030D-6E8A-4147-A177-3AD203B41FA5}">
                      <a16:colId xmlns:a16="http://schemas.microsoft.com/office/drawing/2014/main" val="91441255"/>
                    </a:ext>
                  </a:extLst>
                </a:gridCol>
                <a:gridCol w="2581421">
                  <a:extLst>
                    <a:ext uri="{9D8B030D-6E8A-4147-A177-3AD203B41FA5}">
                      <a16:colId xmlns:a16="http://schemas.microsoft.com/office/drawing/2014/main" val="909045185"/>
                    </a:ext>
                  </a:extLst>
                </a:gridCol>
                <a:gridCol w="1048043">
                  <a:extLst>
                    <a:ext uri="{9D8B030D-6E8A-4147-A177-3AD203B41FA5}">
                      <a16:colId xmlns:a16="http://schemas.microsoft.com/office/drawing/2014/main" val="2698778505"/>
                    </a:ext>
                  </a:extLst>
                </a:gridCol>
                <a:gridCol w="1273126">
                  <a:extLst>
                    <a:ext uri="{9D8B030D-6E8A-4147-A177-3AD203B41FA5}">
                      <a16:colId xmlns:a16="http://schemas.microsoft.com/office/drawing/2014/main" val="1322354517"/>
                    </a:ext>
                  </a:extLst>
                </a:gridCol>
                <a:gridCol w="1617005">
                  <a:extLst>
                    <a:ext uri="{9D8B030D-6E8A-4147-A177-3AD203B41FA5}">
                      <a16:colId xmlns:a16="http://schemas.microsoft.com/office/drawing/2014/main" val="912527840"/>
                    </a:ext>
                  </a:extLst>
                </a:gridCol>
                <a:gridCol w="1719385">
                  <a:extLst>
                    <a:ext uri="{9D8B030D-6E8A-4147-A177-3AD203B41FA5}">
                      <a16:colId xmlns:a16="http://schemas.microsoft.com/office/drawing/2014/main" val="1903121279"/>
                    </a:ext>
                  </a:extLst>
                </a:gridCol>
              </a:tblGrid>
              <a:tr h="131918">
                <a:tc>
                  <a:txBody>
                    <a:bodyPr/>
                    <a:lstStyle/>
                    <a:p>
                      <a:pPr algn="ctr" fontAlgn="t"/>
                      <a:r>
                        <a:rPr lang="en-ZA" sz="1400" b="1" i="0" u="none" strike="noStrike" dirty="0">
                          <a:solidFill>
                            <a:srgbClr val="FFFFFF"/>
                          </a:solidFill>
                          <a:effectLst/>
                          <a:latin typeface="Calibri" panose="020F0502020204030204" pitchFamily="34" charset="0"/>
                        </a:rPr>
                        <a:t>No</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Sector</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Responsible Institutions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Title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Project Value</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Investment Opportunity</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Requirements from additional partners</a:t>
                      </a:r>
                    </a:p>
                  </a:txBody>
                  <a:tcPr marL="3371" marR="3371" marT="33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l" fontAlgn="t"/>
                      <a:r>
                        <a:rPr lang="en-ZA" sz="1400" b="1" i="0" u="none" strike="noStrike" dirty="0">
                          <a:solidFill>
                            <a:srgbClr val="FFFFFF"/>
                          </a:solidFill>
                          <a:effectLst/>
                          <a:latin typeface="Calibri" panose="020F0502020204030204" pitchFamily="34" charset="0"/>
                        </a:rPr>
                        <a:t>Location</a:t>
                      </a:r>
                    </a:p>
                  </a:txBody>
                  <a:tcPr marL="3371" marR="3371" marT="337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516787770"/>
                  </a:ext>
                </a:extLst>
              </a:tr>
            </a:tbl>
          </a:graphicData>
        </a:graphic>
      </p:graphicFrame>
      <p:sp>
        <p:nvSpPr>
          <p:cNvPr id="6" name="Rectangle 5">
            <a:extLst>
              <a:ext uri="{FF2B5EF4-FFF2-40B4-BE49-F238E27FC236}">
                <a16:creationId xmlns:a16="http://schemas.microsoft.com/office/drawing/2014/main" id="{14D8DEFF-308B-40D6-90B9-91FFB6C8AC44}"/>
              </a:ext>
            </a:extLst>
          </p:cNvPr>
          <p:cNvSpPr/>
          <p:nvPr/>
        </p:nvSpPr>
        <p:spPr>
          <a:xfrm>
            <a:off x="-1" y="2265347"/>
            <a:ext cx="11974219" cy="37542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7000"/>
              </a:lnSpc>
              <a:spcBef>
                <a:spcPts val="1200"/>
              </a:spcBef>
              <a:spcAft>
                <a:spcPts val="0"/>
              </a:spcAft>
            </a:pPr>
            <a:r>
              <a:rPr lang="en-US"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AUTOMOTIVES</a:t>
            </a:r>
            <a:endParaRPr lang="en-ZA" b="1"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7E69877-BDB0-4D4C-AD44-5CB933AC1F88}"/>
              </a:ext>
            </a:extLst>
          </p:cNvPr>
          <p:cNvSpPr/>
          <p:nvPr/>
        </p:nvSpPr>
        <p:spPr>
          <a:xfrm>
            <a:off x="1973769" y="51232"/>
            <a:ext cx="7410450" cy="47000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07000"/>
              </a:lnSpc>
              <a:spcAft>
                <a:spcPts val="800"/>
              </a:spcAft>
            </a:pPr>
            <a:r>
              <a:rPr lang="en-ZA" sz="2400" b="1" i="1" dirty="0">
                <a:latin typeface="Calibri" panose="020F0502020204030204" pitchFamily="34" charset="0"/>
                <a:ea typeface="Calibri" panose="020F0502020204030204" pitchFamily="34" charset="0"/>
                <a:cs typeface="Times New Roman" panose="02020603050405020304" pitchFamily="18" charset="0"/>
              </a:rPr>
              <a:t>58 PROJECTS –</a:t>
            </a:r>
            <a:r>
              <a:rPr lang="en-ZA" sz="2400" b="1" i="1" dirty="0">
                <a:latin typeface="Calibri" panose="020F0502020204030204" pitchFamily="34" charset="0"/>
                <a:cs typeface="Times New Roman" panose="02020603050405020304" pitchFamily="18" charset="0"/>
              </a:rPr>
              <a:t>USD 37,87 </a:t>
            </a:r>
            <a:r>
              <a:rPr lang="en-ZA" sz="2400" b="1" i="1" dirty="0">
                <a:latin typeface="Calibri" panose="020F0502020204030204" pitchFamily="34" charset="0"/>
                <a:ea typeface="Calibri" panose="020F0502020204030204" pitchFamily="34" charset="0"/>
                <a:cs typeface="Times New Roman" panose="02020603050405020304" pitchFamily="18" charset="0"/>
              </a:rPr>
              <a:t>BILLION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A9573BB-9957-464C-82F9-60DABCE1BE64}"/>
              </a:ext>
            </a:extLst>
          </p:cNvPr>
          <p:cNvSpPr/>
          <p:nvPr/>
        </p:nvSpPr>
        <p:spPr>
          <a:xfrm>
            <a:off x="2719207" y="617500"/>
            <a:ext cx="6096000" cy="51719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lnSpc>
                <a:spcPct val="107000"/>
              </a:lnSpc>
              <a:spcAft>
                <a:spcPts val="800"/>
              </a:spcAft>
            </a:pPr>
            <a:r>
              <a:rPr lang="en-ZA" sz="2800" b="1" dirty="0">
                <a:latin typeface="Bernard MT Condensed" panose="02050806060905020404" pitchFamily="18" charset="0"/>
                <a:ea typeface="Calibri" panose="020F0502020204030204" pitchFamily="34" charset="0"/>
                <a:cs typeface="Times New Roman" panose="02020603050405020304" pitchFamily="18" charset="0"/>
              </a:rPr>
              <a:t>Germany</a:t>
            </a:r>
          </a:p>
        </p:txBody>
      </p:sp>
      <p:pic>
        <p:nvPicPr>
          <p:cNvPr id="9" name="Picture 8">
            <a:extLst>
              <a:ext uri="{FF2B5EF4-FFF2-40B4-BE49-F238E27FC236}">
                <a16:creationId xmlns:a16="http://schemas.microsoft.com/office/drawing/2014/main" id="{874C7E9E-574E-4511-A386-ED1CB7AB220B}"/>
              </a:ext>
            </a:extLst>
          </p:cNvPr>
          <p:cNvPicPr>
            <a:picLocks noChangeAspect="1"/>
          </p:cNvPicPr>
          <p:nvPr/>
        </p:nvPicPr>
        <p:blipFill rotWithShape="1">
          <a:blip r:embed="rId2"/>
          <a:srcRect l="70625" t="45914" r="13145" b="36201"/>
          <a:stretch/>
        </p:blipFill>
        <p:spPr>
          <a:xfrm>
            <a:off x="4793224" y="1198838"/>
            <a:ext cx="1617043" cy="1002364"/>
          </a:xfrm>
          <a:prstGeom prst="rect">
            <a:avLst/>
          </a:prstGeom>
        </p:spPr>
      </p:pic>
    </p:spTree>
    <p:extLst>
      <p:ext uri="{BB962C8B-B14F-4D97-AF65-F5344CB8AC3E}">
        <p14:creationId xmlns:p14="http://schemas.microsoft.com/office/powerpoint/2010/main" val="107599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6302</TotalTime>
  <Words>2891</Words>
  <Application>Microsoft Office PowerPoint</Application>
  <PresentationFormat>Widescreen</PresentationFormat>
  <Paragraphs>716</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Black</vt:lpstr>
      <vt:lpstr>Bernard MT Condensed</vt:lpstr>
      <vt:lpstr>Calibri</vt:lpstr>
      <vt:lpstr>Calibri Light</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Manuel</dc:creator>
  <cp:lastModifiedBy>Shanaaz Ebrahim</cp:lastModifiedBy>
  <cp:revision>696</cp:revision>
  <cp:lastPrinted>2025-05-26T07:26:11Z</cp:lastPrinted>
  <dcterms:created xsi:type="dcterms:W3CDTF">2022-05-02T08:28:03Z</dcterms:created>
  <dcterms:modified xsi:type="dcterms:W3CDTF">2025-05-26T10:51:04Z</dcterms:modified>
</cp:coreProperties>
</file>